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275" r:id="rId4"/>
    <p:sldId id="277" r:id="rId5"/>
    <p:sldId id="278" r:id="rId6"/>
    <p:sldId id="279" r:id="rId7"/>
    <p:sldId id="292" r:id="rId8"/>
    <p:sldId id="294" r:id="rId9"/>
    <p:sldId id="295" r:id="rId10"/>
    <p:sldId id="296" r:id="rId11"/>
    <p:sldId id="291" r:id="rId12"/>
    <p:sldId id="307" r:id="rId14"/>
    <p:sldId id="309" r:id="rId15"/>
    <p:sldId id="299" r:id="rId16"/>
    <p:sldId id="303" r:id="rId17"/>
    <p:sldId id="304" r:id="rId18"/>
    <p:sldId id="316" r:id="rId19"/>
    <p:sldId id="310" r:id="rId20"/>
    <p:sldId id="311" r:id="rId21"/>
    <p:sldId id="312" r:id="rId22"/>
    <p:sldId id="313" r:id="rId23"/>
    <p:sldId id="314" r:id="rId24"/>
    <p:sldId id="315" r:id="rId25"/>
    <p:sldId id="317" r:id="rId26"/>
    <p:sldId id="318" r:id="rId27"/>
    <p:sldId id="321" r:id="rId28"/>
    <p:sldId id="322" r:id="rId29"/>
    <p:sldId id="323" r:id="rId30"/>
    <p:sldId id="324" r:id="rId31"/>
    <p:sldId id="325" r:id="rId32"/>
    <p:sldId id="326" r:id="rId33"/>
    <p:sldId id="327" r:id="rId34"/>
    <p:sldId id="330" r:id="rId35"/>
    <p:sldId id="329" r:id="rId36"/>
    <p:sldId id="332" r:id="rId37"/>
    <p:sldId id="333" r:id="rId38"/>
    <p:sldId id="334" r:id="rId39"/>
    <p:sldId id="335" r:id="rId40"/>
    <p:sldId id="336" r:id="rId41"/>
    <p:sldId id="337" r:id="rId42"/>
    <p:sldId id="338" r:id="rId43"/>
    <p:sldId id="339" r:id="rId44"/>
    <p:sldId id="340" r:id="rId45"/>
    <p:sldId id="341" r:id="rId46"/>
    <p:sldId id="342" r:id="rId47"/>
    <p:sldId id="344" r:id="rId48"/>
    <p:sldId id="343" r:id="rId49"/>
    <p:sldId id="345" r:id="rId50"/>
    <p:sldId id="346" r:id="rId51"/>
    <p:sldId id="347" r:id="rId52"/>
    <p:sldId id="348" r:id="rId53"/>
    <p:sldId id="349" r:id="rId54"/>
    <p:sldId id="350" r:id="rId55"/>
    <p:sldId id="351" r:id="rId56"/>
    <p:sldId id="352" r:id="rId57"/>
    <p:sldId id="353" r:id="rId58"/>
    <p:sldId id="286" r:id="rId59"/>
    <p:sldId id="354" r:id="rId60"/>
    <p:sldId id="355" r:id="rId61"/>
    <p:sldId id="356" r:id="rId62"/>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000000"/>
    <a:srgbClr val="FF0000"/>
    <a:srgbClr val="66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1"/>
    <p:restoredTop sz="90929"/>
  </p:normalViewPr>
  <p:slideViewPr>
    <p:cSldViewPr showGuides="1">
      <p:cViewPr varScale="1">
        <p:scale>
          <a:sx n="55" d="100"/>
          <a:sy n="55" d="100"/>
        </p:scale>
        <p:origin x="-3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Замещающий верхний колонтитул 3073"/>
          <p:cNvSpPr>
            <a:spLocks noGrp="1"/>
          </p:cNvSpPr>
          <p:nvPr>
            <p:ph type="hdr" sz="quarter"/>
          </p:nvPr>
        </p:nvSpPr>
        <p:spPr>
          <a:xfrm>
            <a:off x="0" y="0"/>
            <a:ext cx="2971800" cy="457200"/>
          </a:xfrm>
          <a:prstGeom prst="rect">
            <a:avLst/>
          </a:prstGeom>
          <a:noFill/>
          <a:ln w="9525">
            <a:noFill/>
          </a:ln>
        </p:spPr>
        <p:txBody>
          <a:bodyPr/>
          <a:p>
            <a:pPr lvl="0"/>
            <a:endParaRPr lang="en-US" sz="1200" dirty="0"/>
          </a:p>
        </p:txBody>
      </p:sp>
      <p:sp>
        <p:nvSpPr>
          <p:cNvPr id="3075" name="Замещающая дата 3074"/>
          <p:cNvSpPr>
            <a:spLocks noGrp="1"/>
          </p:cNvSpPr>
          <p:nvPr>
            <p:ph type="dt" idx="1"/>
          </p:nvPr>
        </p:nvSpPr>
        <p:spPr>
          <a:xfrm>
            <a:off x="3886200" y="0"/>
            <a:ext cx="2971800" cy="457200"/>
          </a:xfrm>
          <a:prstGeom prst="rect">
            <a:avLst/>
          </a:prstGeom>
          <a:noFill/>
          <a:ln w="9525">
            <a:noFill/>
          </a:ln>
        </p:spPr>
        <p:txBody>
          <a:bodyPr/>
          <a:p>
            <a:pPr lvl="0" algn="r"/>
            <a:endParaRPr lang="en-US" sz="1200" dirty="0"/>
          </a:p>
        </p:txBody>
      </p:sp>
      <p:sp>
        <p:nvSpPr>
          <p:cNvPr id="3076" name="Замещающий образ слайда 3075"/>
          <p:cNvSpPr>
            <a:spLocks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3077" name="Замещающий текст 3076"/>
          <p:cNvSpPr>
            <a:spLocks noGrp="1"/>
          </p:cNvSpPr>
          <p:nvPr>
            <p:ph type="body" sz="quarter" idx="3"/>
          </p:nvPr>
        </p:nvSpPr>
        <p:spPr>
          <a:xfrm>
            <a:off x="914400" y="4343400"/>
            <a:ext cx="5029200" cy="4114800"/>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3078" name="Замещающий нижний колонтитул 3077"/>
          <p:cNvSpPr>
            <a:spLocks noGrp="1"/>
          </p:cNvSpPr>
          <p:nvPr>
            <p:ph type="ftr" sz="quarter" idx="4"/>
          </p:nvPr>
        </p:nvSpPr>
        <p:spPr>
          <a:xfrm>
            <a:off x="0" y="8686800"/>
            <a:ext cx="2971800" cy="457200"/>
          </a:xfrm>
          <a:prstGeom prst="rect">
            <a:avLst/>
          </a:prstGeom>
          <a:noFill/>
          <a:ln w="9525">
            <a:noFill/>
          </a:ln>
        </p:spPr>
        <p:txBody>
          <a:bodyPr anchor="b"/>
          <a:p>
            <a:pPr lvl="0"/>
            <a:endParaRPr lang="en-US" sz="1200" dirty="0"/>
          </a:p>
        </p:txBody>
      </p:sp>
      <p:sp>
        <p:nvSpPr>
          <p:cNvPr id="3079" name="Замещающий номер слайда 3078"/>
          <p:cNvSpPr>
            <a:spLocks noGrp="1"/>
          </p:cNvSpPr>
          <p:nvPr>
            <p:ph type="sldNum" sz="quarter" idx="5"/>
          </p:nvPr>
        </p:nvSpPr>
        <p:spPr>
          <a:xfrm>
            <a:off x="3886200" y="8686800"/>
            <a:ext cx="2971800" cy="457200"/>
          </a:xfrm>
          <a:prstGeom prst="rect">
            <a:avLst/>
          </a:prstGeom>
          <a:noFill/>
          <a:ln w="9525">
            <a:noFill/>
          </a:ln>
        </p:spPr>
        <p:txBody>
          <a:bodyPr anchor="b"/>
          <a:p>
            <a:pPr lvl="0" algn="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p:nvPr>
            <p:ph type="sldImg" idx="2"/>
          </p:nvPr>
        </p:nvSpPr>
        <p:spPr/>
      </p:sp>
      <p:sp>
        <p:nvSpPr>
          <p:cNvPr id="3" name="Замещающий текст 2"/>
          <p:cNvSpPr/>
          <p:nvPr>
            <p:ph type="body" idx="3"/>
          </p:nvPr>
        </p:nvSpPr>
        <p:spPr/>
        <p:txBody>
          <a:bodyPr/>
          <a:p>
            <a:r>
              <a:rPr lang="ru-RU" altLang="en-US"/>
              <a:t>The afferent axons, pictured here as the yellow hair like extensions that line the roof of the nasal cavity respond to volatile small molecule odorants, non-volatile proteins, and non-volatile hydrocarbons. All of the aforementioned cause olfaction sensations, which we perceive as smell.</a:t>
            </a:r>
            <a:endParaRPr lang="ru-RU" altLang="en-US"/>
          </a:p>
        </p:txBody>
      </p:sp>
      <p:sp>
        <p:nvSpPr>
          <p:cNvPr id="4" name="Замещающий номер слайда 3"/>
          <p:cNvSpPr>
            <a:spLocks noGrp="1"/>
          </p:cNvSpPr>
          <p:nvPr>
            <p:ph type="sldNum" sz="quarter" idx="5"/>
          </p:nvPr>
        </p:nvSpPr>
        <p:spPr/>
        <p:txBody>
          <a:bodyPr/>
          <a:p>
            <a:pPr lvl="0" algn="r"/>
            <a:fld id="{9A0DB2DC-4C9A-4742-B13C-FB6460FD3503}" type="slidenum">
              <a:rPr lang="en-US" sz="1200" dirty="0"/>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p:nvPr>
            <p:ph type="sldImg" idx="2"/>
          </p:nvPr>
        </p:nvSpPr>
        <p:spPr/>
      </p:sp>
      <p:sp>
        <p:nvSpPr>
          <p:cNvPr id="3" name="Замещающий текст 2"/>
          <p:cNvSpPr/>
          <p:nvPr>
            <p:ph type="body" idx="3"/>
          </p:nvPr>
        </p:nvSpPr>
        <p:spPr/>
        <p:txBody>
          <a:bodyPr/>
          <a:p>
            <a:endParaRPr lang="ru-RU" altLang="en-US"/>
          </a:p>
        </p:txBody>
      </p:sp>
      <p:sp>
        <p:nvSpPr>
          <p:cNvPr id="4" name="Замещающий номер слайда 3"/>
          <p:cNvSpPr>
            <a:spLocks noGrp="1"/>
          </p:cNvSpPr>
          <p:nvPr>
            <p:ph type="sldNum" sz="quarter" idx="5"/>
          </p:nvPr>
        </p:nvSpPr>
        <p:spPr/>
        <p:txBody>
          <a:bodyPr/>
          <a:p>
            <a:pPr lvl="0" algn="r"/>
            <a:fld id="{9A0DB2DC-4C9A-4742-B13C-FB6460FD3503}" type="slidenum">
              <a:rPr lang="en-US" sz="1200" dirty="0"/>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p:nvPr>
            <p:ph type="sldImg" idx="2"/>
          </p:nvPr>
        </p:nvSpPr>
        <p:spPr/>
      </p:sp>
      <p:sp>
        <p:nvSpPr>
          <p:cNvPr id="3" name="Замещающий текст 2"/>
          <p:cNvSpPr/>
          <p:nvPr>
            <p:ph type="body" idx="3"/>
          </p:nvPr>
        </p:nvSpPr>
        <p:spPr/>
        <p:txBody>
          <a:bodyPr/>
          <a:p>
            <a:endParaRPr lang="ru-RU" altLang="en-US"/>
          </a:p>
        </p:txBody>
      </p:sp>
      <p:sp>
        <p:nvSpPr>
          <p:cNvPr id="4" name="Замещающий номер слайда 3"/>
          <p:cNvSpPr>
            <a:spLocks noGrp="1"/>
          </p:cNvSpPr>
          <p:nvPr>
            <p:ph type="sldNum" sz="quarter" idx="5"/>
          </p:nvPr>
        </p:nvSpPr>
        <p:spPr/>
        <p:txBody>
          <a:bodyPr/>
          <a:p>
            <a:pPr lvl="0" algn="r"/>
            <a:fld id="{9A0DB2DC-4C9A-4742-B13C-FB6460FD3503}" type="slidenum">
              <a:rPr lang="en-US" sz="1200" dirty="0"/>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endParaRPr lang="en-US" dirty="0"/>
          </a:p>
        </p:txBody>
      </p:sp>
      <p:sp>
        <p:nvSpPr>
          <p:cNvPr id="5" name="Нижний колонтитул 4"/>
          <p:cNvSpPr>
            <a:spLocks noGrp="1"/>
          </p:cNvSpPr>
          <p:nvPr>
            <p:ph type="ftr" sz="quarter" idx="11"/>
          </p:nvPr>
        </p:nvSpPr>
        <p:spPr/>
        <p:txBody>
          <a:bodyPr/>
          <a:lstStyle/>
          <a:p>
            <a:pPr lvl="0"/>
            <a:endParaRPr lang="en-US" dirty="0"/>
          </a:p>
        </p:txBody>
      </p:sp>
      <p:sp>
        <p:nvSpPr>
          <p:cNvPr id="6" name="Номер слайда 5"/>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pPr lvl="0"/>
            <a:endParaRPr lang="en-US" dirty="0"/>
          </a:p>
        </p:txBody>
      </p:sp>
      <p:sp>
        <p:nvSpPr>
          <p:cNvPr id="5" name="Нижний колонтитул 4"/>
          <p:cNvSpPr>
            <a:spLocks noGrp="1"/>
          </p:cNvSpPr>
          <p:nvPr>
            <p:ph type="ftr" sz="quarter" idx="11"/>
          </p:nvPr>
        </p:nvSpPr>
        <p:spPr/>
        <p:txBody>
          <a:bodyPr/>
          <a:lstStyle/>
          <a:p>
            <a:pPr lvl="0"/>
            <a:endParaRPr lang="en-US" dirty="0"/>
          </a:p>
        </p:txBody>
      </p:sp>
      <p:sp>
        <p:nvSpPr>
          <p:cNvPr id="6" name="Номер слайда 5"/>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5293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pPr lvl="0"/>
            <a:endParaRPr lang="en-US" dirty="0"/>
          </a:p>
        </p:txBody>
      </p:sp>
      <p:sp>
        <p:nvSpPr>
          <p:cNvPr id="5" name="Нижний колонтитул 4"/>
          <p:cNvSpPr>
            <a:spLocks noGrp="1"/>
          </p:cNvSpPr>
          <p:nvPr>
            <p:ph type="ftr" sz="quarter" idx="11"/>
          </p:nvPr>
        </p:nvSpPr>
        <p:spPr/>
        <p:txBody>
          <a:bodyPr/>
          <a:lstStyle/>
          <a:p>
            <a:pPr lvl="0"/>
            <a:endParaRPr lang="en-US" dirty="0"/>
          </a:p>
        </p:txBody>
      </p:sp>
      <p:sp>
        <p:nvSpPr>
          <p:cNvPr id="6" name="Номер слайда 5"/>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endParaRPr lang="en-US" dirty="0"/>
          </a:p>
        </p:txBody>
      </p:sp>
      <p:sp>
        <p:nvSpPr>
          <p:cNvPr id="4" name="Нижний колонтитул 3"/>
          <p:cNvSpPr>
            <a:spLocks noGrp="1"/>
          </p:cNvSpPr>
          <p:nvPr>
            <p:ph type="ftr" sz="quarter" idx="11"/>
          </p:nvPr>
        </p:nvSpPr>
        <p:spPr/>
        <p:txBody>
          <a:bodyPr/>
          <a:lstStyle/>
          <a:p>
            <a:pPr lvl="0"/>
            <a:endParaRPr lang="en-US" dirty="0"/>
          </a:p>
        </p:txBody>
      </p:sp>
      <p:sp>
        <p:nvSpPr>
          <p:cNvPr id="5" name="Номер слайда 4"/>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pPr lvl="0"/>
            <a:endParaRPr lang="en-US" dirty="0"/>
          </a:p>
        </p:txBody>
      </p:sp>
      <p:sp>
        <p:nvSpPr>
          <p:cNvPr id="5" name="Нижний колонтитул 4"/>
          <p:cNvSpPr>
            <a:spLocks noGrp="1"/>
          </p:cNvSpPr>
          <p:nvPr>
            <p:ph type="ftr" sz="quarter" idx="11"/>
          </p:nvPr>
        </p:nvSpPr>
        <p:spPr/>
        <p:txBody>
          <a:bodyPr/>
          <a:lstStyle/>
          <a:p>
            <a:pPr lvl="0"/>
            <a:endParaRPr lang="en-US" dirty="0"/>
          </a:p>
        </p:txBody>
      </p:sp>
      <p:sp>
        <p:nvSpPr>
          <p:cNvPr id="6" name="Номер слайда 5"/>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pPr lvl="0"/>
            <a:endParaRPr lang="en-US" dirty="0"/>
          </a:p>
        </p:txBody>
      </p:sp>
      <p:sp>
        <p:nvSpPr>
          <p:cNvPr id="5" name="Нижний колонтитул 4"/>
          <p:cNvSpPr>
            <a:spLocks noGrp="1"/>
          </p:cNvSpPr>
          <p:nvPr>
            <p:ph type="ftr" sz="quarter" idx="11"/>
          </p:nvPr>
        </p:nvSpPr>
        <p:spPr/>
        <p:txBody>
          <a:bodyPr/>
          <a:lstStyle/>
          <a:p>
            <a:pPr lvl="0"/>
            <a:endParaRPr lang="en-US" dirty="0"/>
          </a:p>
        </p:txBody>
      </p:sp>
      <p:sp>
        <p:nvSpPr>
          <p:cNvPr id="6" name="Номер слайда 5"/>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2504" cy="4525963"/>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half" idx="2"/>
          </p:nvPr>
        </p:nvSpPr>
        <p:spPr>
          <a:xfrm>
            <a:off x="4654296" y="1600200"/>
            <a:ext cx="4032504" cy="4525963"/>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pPr lvl="0"/>
            <a:endParaRPr lang="en-US" dirty="0"/>
          </a:p>
        </p:txBody>
      </p:sp>
      <p:sp>
        <p:nvSpPr>
          <p:cNvPr id="6" name="Нижний колонтитул 5"/>
          <p:cNvSpPr>
            <a:spLocks noGrp="1"/>
          </p:cNvSpPr>
          <p:nvPr>
            <p:ph type="ftr" sz="quarter" idx="11"/>
          </p:nvPr>
        </p:nvSpPr>
        <p:spPr/>
        <p:txBody>
          <a:bodyPr/>
          <a:lstStyle/>
          <a:p>
            <a:pPr lvl="0"/>
            <a:endParaRPr lang="en-US" dirty="0"/>
          </a:p>
        </p:txBody>
      </p:sp>
      <p:sp>
        <p:nvSpPr>
          <p:cNvPr id="7" name="Номер слайда 6"/>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endParaRPr lang="ru-RU" smtClean="0"/>
          </a:p>
        </p:txBody>
      </p:sp>
      <p:sp>
        <p:nvSpPr>
          <p:cNvPr id="4" name="Объект 3"/>
          <p:cNvSpPr>
            <a:spLocks noGrp="1"/>
          </p:cNvSpPr>
          <p:nvPr>
            <p:ph sz="half" idx="2"/>
          </p:nvPr>
        </p:nvSpPr>
        <p:spPr>
          <a:xfrm>
            <a:off x="629841" y="2505075"/>
            <a:ext cx="3868340" cy="368458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endParaRPr lang="ru-RU" smtClean="0"/>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Дата 6"/>
          <p:cNvSpPr>
            <a:spLocks noGrp="1"/>
          </p:cNvSpPr>
          <p:nvPr>
            <p:ph type="dt" sz="half" idx="10"/>
          </p:nvPr>
        </p:nvSpPr>
        <p:spPr/>
        <p:txBody>
          <a:bodyPr/>
          <a:lstStyle/>
          <a:p>
            <a:pPr lvl="0"/>
            <a:endParaRPr lang="en-US" dirty="0"/>
          </a:p>
        </p:txBody>
      </p:sp>
      <p:sp>
        <p:nvSpPr>
          <p:cNvPr id="8" name="Нижний колонтитул 7"/>
          <p:cNvSpPr>
            <a:spLocks noGrp="1"/>
          </p:cNvSpPr>
          <p:nvPr>
            <p:ph type="ftr" sz="quarter" idx="11"/>
          </p:nvPr>
        </p:nvSpPr>
        <p:spPr/>
        <p:txBody>
          <a:bodyPr/>
          <a:lstStyle/>
          <a:p>
            <a:pPr lvl="0"/>
            <a:endParaRPr lang="en-US" dirty="0"/>
          </a:p>
        </p:txBody>
      </p:sp>
      <p:sp>
        <p:nvSpPr>
          <p:cNvPr id="9" name="Номер слайда 8"/>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endParaRPr lang="en-US" dirty="0"/>
          </a:p>
        </p:txBody>
      </p:sp>
      <p:sp>
        <p:nvSpPr>
          <p:cNvPr id="4" name="Нижний колонтитул 3"/>
          <p:cNvSpPr>
            <a:spLocks noGrp="1"/>
          </p:cNvSpPr>
          <p:nvPr>
            <p:ph type="ftr" sz="quarter" idx="11"/>
          </p:nvPr>
        </p:nvSpPr>
        <p:spPr/>
        <p:txBody>
          <a:bodyPr/>
          <a:lstStyle/>
          <a:p>
            <a:pPr lvl="0"/>
            <a:endParaRPr lang="en-US" dirty="0"/>
          </a:p>
        </p:txBody>
      </p:sp>
      <p:sp>
        <p:nvSpPr>
          <p:cNvPr id="5" name="Номер слайда 4"/>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endParaRPr lang="en-US" dirty="0"/>
          </a:p>
        </p:txBody>
      </p:sp>
      <p:sp>
        <p:nvSpPr>
          <p:cNvPr id="3" name="Нижний колонтитул 2"/>
          <p:cNvSpPr>
            <a:spLocks noGrp="1"/>
          </p:cNvSpPr>
          <p:nvPr>
            <p:ph type="ftr" sz="quarter" idx="11"/>
          </p:nvPr>
        </p:nvSpPr>
        <p:spPr/>
        <p:txBody>
          <a:bodyPr/>
          <a:lstStyle/>
          <a:p>
            <a:pPr lvl="0"/>
            <a:endParaRPr lang="en-US" dirty="0"/>
          </a:p>
        </p:txBody>
      </p:sp>
      <p:sp>
        <p:nvSpPr>
          <p:cNvPr id="4" name="Номер слайда 3"/>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pPr lvl="0"/>
            <a:endParaRPr lang="en-US" dirty="0"/>
          </a:p>
        </p:txBody>
      </p:sp>
      <p:sp>
        <p:nvSpPr>
          <p:cNvPr id="6" name="Нижний колонтитул 5"/>
          <p:cNvSpPr>
            <a:spLocks noGrp="1"/>
          </p:cNvSpPr>
          <p:nvPr>
            <p:ph type="ftr" sz="quarter" idx="11"/>
          </p:nvPr>
        </p:nvSpPr>
        <p:spPr/>
        <p:txBody>
          <a:bodyPr/>
          <a:lstStyle/>
          <a:p>
            <a:pPr lvl="0"/>
            <a:endParaRPr lang="en-US" dirty="0"/>
          </a:p>
        </p:txBody>
      </p:sp>
      <p:sp>
        <p:nvSpPr>
          <p:cNvPr id="7" name="Номер слайда 6"/>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pPr lvl="0"/>
            <a:endParaRPr lang="en-US" dirty="0"/>
          </a:p>
        </p:txBody>
      </p:sp>
      <p:sp>
        <p:nvSpPr>
          <p:cNvPr id="6" name="Нижний колонтитул 5"/>
          <p:cNvSpPr>
            <a:spLocks noGrp="1"/>
          </p:cNvSpPr>
          <p:nvPr>
            <p:ph type="ftr" sz="quarter" idx="11"/>
          </p:nvPr>
        </p:nvSpPr>
        <p:spPr/>
        <p:txBody>
          <a:bodyPr/>
          <a:lstStyle/>
          <a:p>
            <a:pPr lvl="0"/>
            <a:endParaRPr lang="en-US" dirty="0"/>
          </a:p>
        </p:txBody>
      </p:sp>
      <p:sp>
        <p:nvSpPr>
          <p:cNvPr id="7" name="Номер слайда 6"/>
          <p:cNvSpPr>
            <a:spLocks noGrp="1"/>
          </p:cNvSpPr>
          <p:nvPr>
            <p:ph type="sldNum" sz="quarter" idx="12"/>
          </p:nvPr>
        </p:nvSpPr>
        <p:spPr/>
        <p:txBody>
          <a:bodyPr/>
          <a:lstStyle/>
          <a:p>
            <a:pPr lvl="0"/>
            <a:r>
              <a:rPr dirty="0"/>
              <a:t>13-</a:t>
            </a:r>
            <a:fld id="{9A0DB2DC-4C9A-4742-B13C-FB6460FD3503}" type="slidenum">
              <a:rPr lang="en-US" sz="1400" dirty="0"/>
            </a:fld>
            <a:endParaRPr lang="en-US" sz="1400"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Заголовок 1025"/>
          <p:cNvSpPr/>
          <p:nvPr>
            <p:ph type="title"/>
          </p:nvPr>
        </p:nvSpPr>
        <p:spPr>
          <a:xfrm>
            <a:off x="457200" y="274638"/>
            <a:ext cx="8229600" cy="1143000"/>
          </a:xfrm>
          <a:prstGeom prst="rect">
            <a:avLst/>
          </a:prstGeom>
          <a:noFill/>
          <a:ln w="9525">
            <a:noFill/>
          </a:ln>
        </p:spPr>
        <p:txBody>
          <a:bodyPr anchor="ctr"/>
          <a:p>
            <a:pPr lvl="0"/>
            <a:r>
              <a:t>Click to edit Master title style</a:t>
            </a:r>
          </a:p>
        </p:txBody>
      </p:sp>
      <p:sp>
        <p:nvSpPr>
          <p:cNvPr id="1027" name="Замещающий текст 1026"/>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Замещающая дата 1027"/>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en-US" dirty="0"/>
          </a:p>
        </p:txBody>
      </p:sp>
      <p:sp>
        <p:nvSpPr>
          <p:cNvPr id="1029" name="Замещающий нижний колонтитул 1028"/>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en-US" dirty="0"/>
          </a:p>
        </p:txBody>
      </p:sp>
      <p:sp>
        <p:nvSpPr>
          <p:cNvPr id="1030" name="Замещающий номер слайда 1029"/>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r>
              <a:rPr dirty="0"/>
              <a:t>13-</a:t>
            </a:r>
            <a:fld id="{9A0DB2DC-4C9A-4742-B13C-FB6460FD3503}" type="slidenum">
              <a:rPr lang="en-US" sz="1400" dirty="0"/>
            </a:fld>
            <a:endParaRPr lang="en-US" sz="14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3.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4.xml"/><Relationship Id="rId2" Type="http://schemas.openxmlformats.org/officeDocument/2006/relationships/image" Target="../media/image14.wmf"/><Relationship Id="rId1"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9.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4.xml"/><Relationship Id="rId2" Type="http://schemas.openxmlformats.org/officeDocument/2006/relationships/image" Target="../media/image20.wmf"/><Relationship Id="rId1"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4.xml"/><Relationship Id="rId2" Type="http://schemas.openxmlformats.org/officeDocument/2006/relationships/image" Target="../media/image26.wmf"/><Relationship Id="rId1"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27.wmf"/><Relationship Id="rId1"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4.xml"/><Relationship Id="rId2" Type="http://schemas.openxmlformats.org/officeDocument/2006/relationships/image" Target="../media/image29.wmf"/><Relationship Id="rId1"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4.xml"/><Relationship Id="rId2" Type="http://schemas.openxmlformats.org/officeDocument/2006/relationships/image" Target="../media/image30.wmf"/><Relationship Id="rId1"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4.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4.xml"/><Relationship Id="rId4" Type="http://schemas.openxmlformats.org/officeDocument/2006/relationships/image" Target="../media/image33.wmf"/><Relationship Id="rId3" Type="http://schemas.openxmlformats.org/officeDocument/2006/relationships/oleObject" Target="../embeddings/oleObject8.bin"/><Relationship Id="rId2" Type="http://schemas.openxmlformats.org/officeDocument/2006/relationships/image" Target="../media/image32.wmf"/><Relationship Id="rId1"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4.xml"/><Relationship Id="rId2" Type="http://schemas.openxmlformats.org/officeDocument/2006/relationships/image" Target="../media/image35.wmf"/><Relationship Id="rId1" Type="http://schemas.openxmlformats.org/officeDocument/2006/relationships/oleObject" Target="../embeddings/oleObject9.bin"/></Relationships>
</file>

<file path=ppt/slides/_rels/slide37.xml.rels><?xml version="1.0" encoding="UTF-8" standalone="yes"?>
<Relationships xmlns="http://schemas.openxmlformats.org/package/2006/relationships"><Relationship Id="rId6" Type="http://schemas.openxmlformats.org/officeDocument/2006/relationships/vmlDrawing" Target="../drawings/vmlDrawing9.vml"/><Relationship Id="rId5" Type="http://schemas.openxmlformats.org/officeDocument/2006/relationships/slideLayout" Target="../slideLayouts/slideLayout4.xml"/><Relationship Id="rId4" Type="http://schemas.openxmlformats.org/officeDocument/2006/relationships/image" Target="../media/image37.wmf"/><Relationship Id="rId3" Type="http://schemas.openxmlformats.org/officeDocument/2006/relationships/oleObject" Target="../embeddings/oleObject11.bin"/><Relationship Id="rId2" Type="http://schemas.openxmlformats.org/officeDocument/2006/relationships/image" Target="../media/image36.wmf"/><Relationship Id="rId1" Type="http://schemas.openxmlformats.org/officeDocument/2006/relationships/oleObject" Target="../embeddings/oleObject10.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38.png"/></Relationships>
</file>

<file path=ppt/slides/_rels/slide39.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4.xml"/><Relationship Id="rId2" Type="http://schemas.openxmlformats.org/officeDocument/2006/relationships/image" Target="../media/image40.wmf"/><Relationship Id="rId1" Type="http://schemas.openxmlformats.org/officeDocument/2006/relationships/oleObject" Target="../embeddings/oleObject1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4.xml"/><Relationship Id="rId2" Type="http://schemas.openxmlformats.org/officeDocument/2006/relationships/image" Target="../media/image41.wmf"/><Relationship Id="rId1" Type="http://schemas.openxmlformats.org/officeDocument/2006/relationships/oleObject" Target="../embeddings/oleObject13.bin"/></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42.xml.rels><?xml version="1.0" encoding="UTF-8" standalone="yes"?>
<Relationships xmlns="http://schemas.openxmlformats.org/package/2006/relationships"><Relationship Id="rId6" Type="http://schemas.openxmlformats.org/officeDocument/2006/relationships/vmlDrawing" Target="../drawings/vmlDrawing12.vml"/><Relationship Id="rId5" Type="http://schemas.openxmlformats.org/officeDocument/2006/relationships/slideLayout" Target="../slideLayouts/slideLayout4.xml"/><Relationship Id="rId4" Type="http://schemas.openxmlformats.org/officeDocument/2006/relationships/image" Target="../media/image46.wmf"/><Relationship Id="rId3" Type="http://schemas.openxmlformats.org/officeDocument/2006/relationships/oleObject" Target="../embeddings/oleObject15.bin"/><Relationship Id="rId2" Type="http://schemas.openxmlformats.org/officeDocument/2006/relationships/image" Target="../media/image45.wmf"/><Relationship Id="rId1" Type="http://schemas.openxmlformats.org/officeDocument/2006/relationships/oleObject" Target="../embeddings/oleObject14.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45.xml.rels><?xml version="1.0" encoding="UTF-8" standalone="yes"?>
<Relationships xmlns="http://schemas.openxmlformats.org/package/2006/relationships"><Relationship Id="rId4" Type="http://schemas.openxmlformats.org/officeDocument/2006/relationships/vmlDrawing" Target="../drawings/vmlDrawing13.vml"/><Relationship Id="rId3" Type="http://schemas.openxmlformats.org/officeDocument/2006/relationships/slideLayout" Target="../slideLayouts/slideLayout4.xml"/><Relationship Id="rId2" Type="http://schemas.openxmlformats.org/officeDocument/2006/relationships/image" Target="../media/image48.wmf"/><Relationship Id="rId1" Type="http://schemas.openxmlformats.org/officeDocument/2006/relationships/oleObject" Target="../embeddings/oleObject16.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4" Type="http://schemas.openxmlformats.org/officeDocument/2006/relationships/vmlDrawing" Target="../drawings/vmlDrawing14.vml"/><Relationship Id="rId3" Type="http://schemas.openxmlformats.org/officeDocument/2006/relationships/slideLayout" Target="../slideLayouts/slideLayout4.xml"/><Relationship Id="rId2" Type="http://schemas.openxmlformats.org/officeDocument/2006/relationships/image" Target="../media/image49.wmf"/><Relationship Id="rId1" Type="http://schemas.openxmlformats.org/officeDocument/2006/relationships/oleObject" Target="../embeddings/oleObject17.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4.xml"/><Relationship Id="rId2" Type="http://schemas.openxmlformats.org/officeDocument/2006/relationships/image" Target="../media/image50.wmf"/><Relationship Id="rId1" Type="http://schemas.openxmlformats.org/officeDocument/2006/relationships/oleObject" Target="../embeddings/oleObject18.bin"/></Relationships>
</file>

<file path=ppt/slides/_rels/slide51.xml.rels><?xml version="1.0" encoding="UTF-8" standalone="yes"?>
<Relationships xmlns="http://schemas.openxmlformats.org/package/2006/relationships"><Relationship Id="rId4" Type="http://schemas.openxmlformats.org/officeDocument/2006/relationships/vmlDrawing" Target="../drawings/vmlDrawing16.vml"/><Relationship Id="rId3" Type="http://schemas.openxmlformats.org/officeDocument/2006/relationships/slideLayout" Target="../slideLayouts/slideLayout4.xml"/><Relationship Id="rId2" Type="http://schemas.openxmlformats.org/officeDocument/2006/relationships/image" Target="../media/image51.wmf"/><Relationship Id="rId1" Type="http://schemas.openxmlformats.org/officeDocument/2006/relationships/oleObject" Target="../embeddings/oleObject19.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4" Type="http://schemas.openxmlformats.org/officeDocument/2006/relationships/vmlDrawing" Target="../drawings/vmlDrawing17.vml"/><Relationship Id="rId3" Type="http://schemas.openxmlformats.org/officeDocument/2006/relationships/slideLayout" Target="../slideLayouts/slideLayout4.xml"/><Relationship Id="rId2" Type="http://schemas.openxmlformats.org/officeDocument/2006/relationships/image" Target="../media/image53.wmf"/><Relationship Id="rId1" Type="http://schemas.openxmlformats.org/officeDocument/2006/relationships/oleObject" Target="../embeddings/oleObject20.bin"/></Relationships>
</file>

<file path=ppt/slides/_rels/slide54.xml.rels><?xml version="1.0" encoding="UTF-8" standalone="yes"?>
<Relationships xmlns="http://schemas.openxmlformats.org/package/2006/relationships"><Relationship Id="rId4" Type="http://schemas.openxmlformats.org/officeDocument/2006/relationships/vmlDrawing" Target="../drawings/vmlDrawing18.vml"/><Relationship Id="rId3" Type="http://schemas.openxmlformats.org/officeDocument/2006/relationships/slideLayout" Target="../slideLayouts/slideLayout4.xml"/><Relationship Id="rId2" Type="http://schemas.openxmlformats.org/officeDocument/2006/relationships/image" Target="../media/image54.wmf"/><Relationship Id="rId1" Type="http://schemas.openxmlformats.org/officeDocument/2006/relationships/oleObject" Target="../embeddings/oleObject21.bin"/></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номер слайда 1"/>
          <p:cNvSpPr/>
          <p:nvPr>
            <p:ph type="sldNum" sz="quarter" idx="12"/>
          </p:nvPr>
        </p:nvSpPr>
        <p:spPr/>
        <p:txBody>
          <a:bodyPr/>
          <a:p>
            <a:pPr lvl="0"/>
            <a:r>
              <a:rPr dirty="0"/>
              <a:t>13-</a:t>
            </a:r>
            <a:fld id="{9A0DB2DC-4C9A-4742-B13C-FB6460FD3503}" type="slidenum">
              <a:rPr lang="en-US" sz="1400" dirty="0"/>
            </a:fld>
            <a:endParaRPr lang="en-US" sz="1400" dirty="0"/>
          </a:p>
        </p:txBody>
      </p:sp>
      <p:sp>
        <p:nvSpPr>
          <p:cNvPr id="2050" name="Заголовок 2049"/>
          <p:cNvSpPr>
            <a:spLocks noGrp="1"/>
          </p:cNvSpPr>
          <p:nvPr>
            <p:ph type="ctrTitle"/>
          </p:nvPr>
        </p:nvSpPr>
        <p:spPr>
          <a:xfrm>
            <a:off x="2197735" y="84138"/>
            <a:ext cx="6858000" cy="2387600"/>
          </a:xfrm>
        </p:spPr>
        <p:txBody>
          <a:bodyPr anchor="ctr"/>
          <a:p>
            <a:pPr defTabSz="914400">
              <a:buClrTx/>
              <a:buSzTx/>
              <a:buFontTx/>
            </a:pPr>
            <a:r>
              <a:rPr sz="4000" kern="1200" baseline="0">
                <a:latin typeface="Times New Roman" panose="02020603050405020304" charset="0"/>
              </a:rPr>
              <a:t>Nervous System</a:t>
            </a:r>
            <a:r>
              <a:rPr lang="ru-RU" sz="4000" kern="1200" baseline="0">
                <a:latin typeface="Times New Roman" panose="02020603050405020304" charset="0"/>
              </a:rPr>
              <a:t>:</a:t>
            </a:r>
            <a:r>
              <a:rPr sz="4000" kern="1200" baseline="0">
                <a:latin typeface="Times New Roman" panose="02020603050405020304" charset="0"/>
              </a:rPr>
              <a:t>  Cranial Nerves</a:t>
            </a:r>
            <a:endParaRPr sz="4400" kern="1200" baseline="0">
              <a:latin typeface="Times New Roman" panose="02020603050405020304" charset="0"/>
            </a:endParaRPr>
          </a:p>
        </p:txBody>
      </p:sp>
      <p:pic>
        <p:nvPicPr>
          <p:cNvPr id="8" name="Изображение 7"/>
          <p:cNvPicPr>
            <a:picLocks noChangeAspect="1"/>
          </p:cNvPicPr>
          <p:nvPr/>
        </p:nvPicPr>
        <p:blipFill>
          <a:blip r:embed="rId1"/>
          <a:stretch>
            <a:fillRect/>
          </a:stretch>
        </p:blipFill>
        <p:spPr>
          <a:xfrm>
            <a:off x="4099560" y="2408555"/>
            <a:ext cx="4587240" cy="4158615"/>
          </a:xfrm>
          <a:prstGeom prst="rect">
            <a:avLst/>
          </a:prstGeom>
        </p:spPr>
      </p:pic>
      <p:grpSp>
        <p:nvGrpSpPr>
          <p:cNvPr id="38" name="Group"/>
          <p:cNvGrpSpPr/>
          <p:nvPr/>
        </p:nvGrpSpPr>
        <p:grpSpPr>
          <a:xfrm>
            <a:off x="91742" y="10931"/>
            <a:ext cx="2343613" cy="6836138"/>
            <a:chOff x="0" y="0"/>
            <a:chExt cx="2343612" cy="6836137"/>
          </a:xfrm>
        </p:grpSpPr>
        <p:sp>
          <p:nvSpPr>
            <p:cNvPr id="36" name="Rectangle"/>
            <p:cNvSpPr/>
            <p:nvPr/>
          </p:nvSpPr>
          <p:spPr>
            <a:xfrm>
              <a:off x="0" y="-1"/>
              <a:ext cx="2343608" cy="6836138"/>
            </a:xfrm>
            <a:prstGeom prst="rect">
              <a:avLst/>
            </a:prstGeom>
            <a:solidFill>
              <a:srgbClr val="18376A"/>
            </a:solidFill>
            <a:ln w="12700" cap="flat">
              <a:noFill/>
              <a:miter lim="400000"/>
            </a:ln>
            <a:effectLst/>
          </p:spPr>
          <p:txBody>
            <a:bodyPr wrap="square" lIns="45718" tIns="45718" rIns="45718" bIns="45718" numCol="1" anchor="ctr">
              <a:noAutofit/>
            </a:bodyPr>
            <a:p>
              <a:pPr algn="ctr">
                <a:defRPr sz="1800" b="1">
                  <a:solidFill>
                    <a:srgbClr val="FFFFFF"/>
                  </a:solidFill>
                  <a:uFillTx/>
                  <a:latin typeface="Georgia" panose="02040502050405020303"/>
                  <a:ea typeface="Georgia" panose="02040502050405020303"/>
                  <a:cs typeface="Georgia" panose="02040502050405020303"/>
                  <a:sym typeface="Georgia" panose="02040502050405020303"/>
                </a:defRPr>
              </a:pPr>
            </a:p>
          </p:txBody>
        </p:sp>
        <p:sp>
          <p:nvSpPr>
            <p:cNvPr id="37" name="Al-Farabi Kazakh National University…"/>
            <p:cNvSpPr txBox="1"/>
            <p:nvPr/>
          </p:nvSpPr>
          <p:spPr>
            <a:xfrm>
              <a:off x="0" y="2716996"/>
              <a:ext cx="2343613" cy="1402149"/>
            </a:xfrm>
            <a:prstGeom prst="rect">
              <a:avLst/>
            </a:prstGeom>
            <a:noFill/>
            <a:ln w="12700" cap="flat">
              <a:noFill/>
              <a:miter lim="400000"/>
            </a:ln>
            <a:effectLst/>
          </p:spPr>
          <p:txBody>
            <a:bodyPr wrap="square" lIns="34324" tIns="34324" rIns="34324" bIns="34324" numCol="1" anchor="ctr">
              <a:spAutoFit/>
            </a:bodyPr>
            <a:p>
              <a:pPr algn="ctr">
                <a:defRPr sz="1800" b="1">
                  <a:solidFill>
                    <a:srgbClr val="FFFFFF"/>
                  </a:solidFill>
                  <a:uFillTx/>
                  <a:latin typeface="Georgia" panose="02040502050405020303"/>
                  <a:ea typeface="Georgia" panose="02040502050405020303"/>
                  <a:cs typeface="Georgia" panose="02040502050405020303"/>
                  <a:sym typeface="Georgia" panose="02040502050405020303"/>
                </a:defRPr>
              </a:pPr>
              <a:r>
                <a:rPr>
                  <a:uFillTx/>
                </a:rPr>
                <a:t>Al-Farabi Kazakh National University</a:t>
              </a:r>
              <a:endParaRPr>
                <a:uFillTx/>
              </a:endParaRPr>
            </a:p>
            <a:p>
              <a:pPr algn="ctr">
                <a:defRPr sz="1800" b="1">
                  <a:solidFill>
                    <a:srgbClr val="FFFFFF"/>
                  </a:solidFill>
                  <a:uFillTx/>
                  <a:latin typeface="Georgia" panose="02040502050405020303"/>
                  <a:ea typeface="Georgia" panose="02040502050405020303"/>
                  <a:cs typeface="Georgia" panose="02040502050405020303"/>
                  <a:sym typeface="Georgia" panose="02040502050405020303"/>
                </a:defRPr>
              </a:pPr>
              <a:r>
                <a:rPr>
                  <a:uFillTx/>
                </a:rPr>
                <a:t>Higher School of Medicine</a:t>
              </a:r>
              <a:endParaRPr>
                <a:uFillTx/>
              </a:endParaRPr>
            </a:p>
          </p:txBody>
        </p:sp>
      </p:grpSp>
      <p:pic>
        <p:nvPicPr>
          <p:cNvPr id="41" name="image1.png" descr="image1.png"/>
          <p:cNvPicPr>
            <a:picLocks noChangeAspect="1"/>
          </p:cNvPicPr>
          <p:nvPr/>
        </p:nvPicPr>
        <p:blipFill>
          <a:blip r:embed="rId2"/>
          <a:stretch>
            <a:fillRect/>
          </a:stretch>
        </p:blipFill>
        <p:spPr>
          <a:xfrm>
            <a:off x="649802" y="1078263"/>
            <a:ext cx="1227555" cy="1069889"/>
          </a:xfrm>
          <a:prstGeom prst="rect">
            <a:avLst/>
          </a:prstGeom>
          <a:ln w="12700">
            <a:miter lim="400000"/>
            <a:headEnd/>
            <a:tailEnd/>
          </a:ln>
        </p:spPr>
      </p:pic>
    </p:spTree>
  </p:cSld>
  <p:clrMapOvr>
    <a:masterClrMapping/>
  </p:clrMapOvr>
  <p:transition advTm="3000"/>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indefinite" fill="hold"/>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38" grpId="1" bldLvl="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I. Olfactory Nerve</a:t>
            </a:r>
            <a:endParaRPr lang="ru-RU" altLang="en-US"/>
          </a:p>
        </p:txBody>
      </p:sp>
      <p:sp>
        <p:nvSpPr>
          <p:cNvPr id="9" name="Замещающее содержимое 8"/>
          <p:cNvSpPr>
            <a:spLocks noGrp="1"/>
          </p:cNvSpPr>
          <p:nvPr>
            <p:ph idx="1"/>
          </p:nvPr>
        </p:nvSpPr>
        <p:spPr>
          <a:xfrm>
            <a:off x="457200" y="1600200"/>
            <a:ext cx="4114165" cy="4526280"/>
          </a:xfrm>
        </p:spPr>
        <p:txBody>
          <a:bodyPr/>
          <a:p>
            <a:r>
              <a:rPr lang="en-US" altLang="ru-RU" sz="2400" b="1">
                <a:solidFill>
                  <a:srgbClr val="FF0000"/>
                </a:solidFill>
              </a:rPr>
              <a:t>It is a sensory nerve</a:t>
            </a:r>
            <a:r>
              <a:rPr lang="en-US" altLang="ru-RU" sz="2400"/>
              <a:t> that transmits a sensory information to the brain alowing us to have a sence of smell</a:t>
            </a:r>
            <a:endParaRPr lang="en-US" altLang="ru-RU" sz="2400"/>
          </a:p>
          <a:p>
            <a:r>
              <a:rPr lang="en-US" altLang="ru-RU" sz="2400"/>
              <a:t>Olfactory nerve is only one component of the overall pathway and is, in fact, made up of multiple nerve fibers/rootlets coming from the receptors cells. </a:t>
            </a:r>
            <a:endParaRPr lang="en-US" altLang="ru-RU" sz="2400"/>
          </a:p>
        </p:txBody>
      </p:sp>
      <p:pic>
        <p:nvPicPr>
          <p:cNvPr id="10" name="Замещающее содержимое 9"/>
          <p:cNvPicPr>
            <a:picLocks noChangeAspect="1"/>
          </p:cNvPicPr>
          <p:nvPr>
            <p:ph sz="half" idx="4294967295"/>
          </p:nvPr>
        </p:nvPicPr>
        <p:blipFill>
          <a:blip r:embed="rId1"/>
          <a:stretch>
            <a:fillRect/>
          </a:stretch>
        </p:blipFill>
        <p:spPr>
          <a:xfrm>
            <a:off x="4986655" y="1600200"/>
            <a:ext cx="3700145" cy="4209415"/>
          </a:xfrm>
          <a:prstGeom prst="rect">
            <a:avLst/>
          </a:prstGeom>
        </p:spPr>
      </p:pic>
    </p:spTree>
  </p:cSld>
  <p:clrMapOvr>
    <a:masterClrMapping/>
  </p:clrMapOvr>
  <p:transition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559435"/>
          </a:xfrm>
        </p:spPr>
        <p:txBody>
          <a:bodyPr/>
          <a:p>
            <a:br>
              <a:rPr lang="ru-RU" altLang="en-US" sz="3200">
                <a:sym typeface="+mn-ea"/>
              </a:rPr>
            </a:br>
            <a:r>
              <a:rPr lang="ru-RU" altLang="en-US" sz="3200">
                <a:sym typeface="+mn-ea"/>
              </a:rPr>
              <a:t>I. Olfactory Nerve</a:t>
            </a:r>
            <a:br>
              <a:rPr lang="ru-RU" altLang="en-US" sz="3600"/>
            </a:br>
            <a:endParaRPr lang="ru-RU" altLang="en-US" sz="3600"/>
          </a:p>
        </p:txBody>
      </p:sp>
      <p:sp>
        <p:nvSpPr>
          <p:cNvPr id="3" name="Замещающее содержимое 2"/>
          <p:cNvSpPr>
            <a:spLocks noGrp="1"/>
          </p:cNvSpPr>
          <p:nvPr>
            <p:ph sz="half" idx="1"/>
          </p:nvPr>
        </p:nvSpPr>
        <p:spPr>
          <a:xfrm>
            <a:off x="274320" y="834390"/>
            <a:ext cx="8120380" cy="2411730"/>
          </a:xfrm>
        </p:spPr>
        <p:txBody>
          <a:bodyPr/>
          <a:p>
            <a:r>
              <a:rPr lang="ru-RU" altLang="en-US" sz="2000"/>
              <a:t>The olfactory epithelium  occupies the superior part of the nasal cavity </a:t>
            </a:r>
            <a:r>
              <a:rPr lang="en-US" altLang="ru-RU" sz="2000" b="1">
                <a:solidFill>
                  <a:srgbClr val="FF0000"/>
                </a:solidFill>
              </a:rPr>
              <a:t>(Olfactory </a:t>
            </a:r>
            <a:r>
              <a:rPr lang="ru-RU" altLang="en-US" sz="2000" b="1">
                <a:solidFill>
                  <a:srgbClr val="FF0000"/>
                </a:solidFill>
              </a:rPr>
              <a:t>mucosa in nasal cavity</a:t>
            </a:r>
            <a:r>
              <a:rPr lang="en-US" altLang="ru-RU" sz="2000" b="1">
                <a:solidFill>
                  <a:srgbClr val="FF0000"/>
                </a:solidFill>
              </a:rPr>
              <a:t>)</a:t>
            </a:r>
            <a:r>
              <a:rPr lang="ru-RU" altLang="en-US" sz="2000"/>
              <a:t>, covering the inferior surface of the cribriform plate and extending down along the superior nasal conchae.</a:t>
            </a:r>
            <a:endParaRPr lang="ru-RU" altLang="en-US" sz="2000"/>
          </a:p>
          <a:p>
            <a:r>
              <a:rPr lang="ru-RU" altLang="en-US" sz="2000"/>
              <a:t>Each has a single odor sensitive dendrite projecting from one side of the cell body and an unmylinated axons extending from the other side.</a:t>
            </a:r>
            <a:endParaRPr lang="ru-RU" altLang="en-US" sz="2000"/>
          </a:p>
          <a:p>
            <a:r>
              <a:rPr lang="ru-RU" altLang="en-US" sz="2000"/>
              <a:t>Bundle of axons of olfactory receptors extend through about 20 olfactory foramina in the cribriform plate of the </a:t>
            </a:r>
            <a:r>
              <a:rPr lang="ru-RU" altLang="en-US" sz="2000" b="1">
                <a:solidFill>
                  <a:srgbClr val="FF0000"/>
                </a:solidFill>
              </a:rPr>
              <a:t>ethmoid bone</a:t>
            </a:r>
            <a:endParaRPr lang="ru-RU" altLang="en-US" sz="2000" b="1">
              <a:solidFill>
                <a:srgbClr val="FF0000"/>
              </a:solidFill>
            </a:endParaRPr>
          </a:p>
        </p:txBody>
      </p:sp>
      <p:sp>
        <p:nvSpPr>
          <p:cNvPr id="4" name="Замещающий номер слайда 3"/>
          <p:cNvSpPr>
            <a:spLocks noGrp="1"/>
          </p:cNvSpPr>
          <p:nvPr>
            <p:ph type="sldNum" sz="quarter" idx="12"/>
          </p:nvPr>
        </p:nvSpPr>
        <p:spPr/>
        <p:txBody>
          <a:bodyPr/>
          <a:p>
            <a:pPr lvl="0"/>
            <a:r>
              <a:rPr dirty="0"/>
              <a:t>13-</a:t>
            </a:r>
            <a:fld id="{9A0DB2DC-4C9A-4742-B13C-FB6460FD3503}" type="slidenum">
              <a:rPr lang="en-US" sz="1400" dirty="0"/>
            </a:fld>
            <a:endParaRPr lang="en-US" sz="1400" dirty="0"/>
          </a:p>
        </p:txBody>
      </p:sp>
      <p:pic>
        <p:nvPicPr>
          <p:cNvPr id="6" name="Изображение 5"/>
          <p:cNvPicPr>
            <a:picLocks noChangeAspect="1"/>
          </p:cNvPicPr>
          <p:nvPr/>
        </p:nvPicPr>
        <p:blipFill>
          <a:blip r:embed="rId1"/>
          <a:stretch>
            <a:fillRect/>
          </a:stretch>
        </p:blipFill>
        <p:spPr>
          <a:xfrm>
            <a:off x="-19685" y="3832225"/>
            <a:ext cx="9182735" cy="2889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Заголовок 8"/>
          <p:cNvSpPr>
            <a:spLocks noGrp="1"/>
          </p:cNvSpPr>
          <p:nvPr>
            <p:ph type="title"/>
          </p:nvPr>
        </p:nvSpPr>
        <p:spPr>
          <a:xfrm>
            <a:off x="457200" y="274955"/>
            <a:ext cx="8229600" cy="812165"/>
          </a:xfrm>
        </p:spPr>
        <p:txBody>
          <a:bodyPr/>
          <a:p>
            <a:r>
              <a:rPr lang="ru-RU" altLang="en-US">
                <a:sym typeface="+mn-ea"/>
              </a:rPr>
              <a:t>I. Olfactory Nerve</a:t>
            </a:r>
            <a:endParaRPr lang="ru-RU" altLang="en-US"/>
          </a:p>
        </p:txBody>
      </p:sp>
      <p:sp>
        <p:nvSpPr>
          <p:cNvPr id="7" name="Замещающее содержимое 6"/>
          <p:cNvSpPr>
            <a:spLocks noGrp="1"/>
          </p:cNvSpPr>
          <p:nvPr>
            <p:ph sz="half" idx="1"/>
          </p:nvPr>
        </p:nvSpPr>
        <p:spPr>
          <a:xfrm>
            <a:off x="479425" y="1155065"/>
            <a:ext cx="5137785" cy="4971415"/>
          </a:xfrm>
        </p:spPr>
        <p:txBody>
          <a:bodyPr/>
          <a:p>
            <a:r>
              <a:rPr lang="ru-RU" altLang="en-US" sz="2400"/>
              <a:t> </a:t>
            </a:r>
            <a:r>
              <a:rPr lang="ru-RU" altLang="en-US" sz="2000"/>
              <a:t>Olfactory nerves end in the brain in paired masses of gray matter called the </a:t>
            </a:r>
            <a:r>
              <a:rPr lang="ru-RU" altLang="en-US" sz="2000" b="1">
                <a:solidFill>
                  <a:srgbClr val="FF0000"/>
                </a:solidFill>
              </a:rPr>
              <a:t>olfactory bulbs</a:t>
            </a:r>
            <a:r>
              <a:rPr lang="ru-RU" altLang="en-US" sz="2000"/>
              <a:t>. Two extensions of the brain that rest on the cribriform plate.</a:t>
            </a:r>
            <a:endParaRPr lang="ru-RU" altLang="en-US" sz="2000"/>
          </a:p>
          <a:p>
            <a:r>
              <a:rPr lang="ru-RU" altLang="en-US" sz="2000"/>
              <a:t>Within the olfactory bulbs, the axon terminals of olfactory receptor form synapses with the dendrite and cell bodies of the next neurons in the olfactory pathway.</a:t>
            </a:r>
            <a:endParaRPr lang="ru-RU" altLang="en-US" sz="2000"/>
          </a:p>
          <a:p>
            <a:r>
              <a:rPr lang="ru-RU" altLang="en-US" sz="2000"/>
              <a:t>The axons of these neuron make up the olfactory tract, which extend posteriorly from the olfactory bulbs.</a:t>
            </a:r>
            <a:endParaRPr lang="ru-RU" altLang="en-US" sz="2000"/>
          </a:p>
          <a:p>
            <a:r>
              <a:rPr lang="ru-RU" altLang="en-US" sz="2000"/>
              <a:t>Axons in the olfactory tract end in the primary olfactory area in the temporal lobe of the temporal cerebral cortex.</a:t>
            </a:r>
            <a:endParaRPr lang="ru-RU" altLang="en-US" sz="2000"/>
          </a:p>
        </p:txBody>
      </p:sp>
      <p:pic>
        <p:nvPicPr>
          <p:cNvPr id="8" name="Изображение 5"/>
          <p:cNvPicPr>
            <a:picLocks noChangeAspect="1"/>
          </p:cNvPicPr>
          <p:nvPr>
            <p:ph sz="half" idx="2"/>
          </p:nvPr>
        </p:nvPicPr>
        <p:blipFill>
          <a:blip r:embed="rId1"/>
          <a:srcRect l="20726" t="39863" r="58804" b="38448"/>
          <a:stretch>
            <a:fillRect/>
          </a:stretch>
        </p:blipFill>
        <p:spPr>
          <a:xfrm>
            <a:off x="5617210" y="1597660"/>
            <a:ext cx="3564255" cy="26333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sym typeface="+mn-ea"/>
              </a:rPr>
              <a:t>The pathway can be summarized as follows:</a:t>
            </a:r>
            <a:endParaRPr lang="ru-RU" altLang="en-US">
              <a:sym typeface="+mn-ea"/>
            </a:endParaRPr>
          </a:p>
        </p:txBody>
      </p:sp>
      <p:sp>
        <p:nvSpPr>
          <p:cNvPr id="3" name="Замещающее содержимое 2"/>
          <p:cNvSpPr>
            <a:spLocks noGrp="1"/>
          </p:cNvSpPr>
          <p:nvPr>
            <p:ph sz="half" idx="1"/>
          </p:nvPr>
        </p:nvSpPr>
        <p:spPr/>
        <p:txBody>
          <a:bodyPr/>
          <a:p>
            <a:r>
              <a:rPr lang="ru-RU" altLang="en-US"/>
              <a:t>olfactory receptor cells</a:t>
            </a:r>
            <a:endParaRPr lang="ru-RU" altLang="en-US"/>
          </a:p>
          <a:p>
            <a:r>
              <a:rPr lang="ru-RU" altLang="en-US"/>
              <a:t>olfactory nerves</a:t>
            </a:r>
            <a:endParaRPr lang="ru-RU" altLang="en-US"/>
          </a:p>
          <a:p>
            <a:r>
              <a:rPr lang="ru-RU" altLang="en-US"/>
              <a:t>olfactory bulb</a:t>
            </a:r>
            <a:endParaRPr lang="ru-RU" altLang="en-US"/>
          </a:p>
          <a:p>
            <a:r>
              <a:rPr lang="ru-RU" altLang="en-US"/>
              <a:t>olfactory tract</a:t>
            </a:r>
            <a:endParaRPr lang="ru-RU" altLang="en-US"/>
          </a:p>
          <a:p>
            <a:r>
              <a:rPr lang="ru-RU" altLang="en-US"/>
              <a:t>olfactory striae</a:t>
            </a:r>
            <a:endParaRPr lang="ru-RU" altLang="en-US"/>
          </a:p>
          <a:p>
            <a:r>
              <a:rPr lang="ru-RU" altLang="en-US"/>
              <a:t>olfactory cortex</a:t>
            </a:r>
            <a:endParaRPr lang="ru-RU" altLang="en-US"/>
          </a:p>
          <a:p>
            <a:r>
              <a:rPr lang="ru-RU" altLang="en-US"/>
              <a:t>output targets of the olfactory cortex</a:t>
            </a:r>
            <a:endParaRPr lang="ru-RU" altLang="en-US"/>
          </a:p>
        </p:txBody>
      </p:sp>
      <p:pic>
        <p:nvPicPr>
          <p:cNvPr id="5" name="Замещающее содержимое 4"/>
          <p:cNvPicPr>
            <a:picLocks noChangeAspect="1"/>
          </p:cNvPicPr>
          <p:nvPr>
            <p:ph sz="half" idx="2"/>
          </p:nvPr>
        </p:nvPicPr>
        <p:blipFill>
          <a:blip r:embed="rId1"/>
          <a:stretch>
            <a:fillRect/>
          </a:stretch>
        </p:blipFill>
        <p:spPr>
          <a:xfrm>
            <a:off x="4489450" y="1952625"/>
            <a:ext cx="4505960" cy="35458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Olfactory testing</a:t>
            </a:r>
            <a:endParaRPr lang="ru-RU" altLang="en-US"/>
          </a:p>
        </p:txBody>
      </p:sp>
      <p:sp>
        <p:nvSpPr>
          <p:cNvPr id="3" name="Замещающее содержимое 2"/>
          <p:cNvSpPr>
            <a:spLocks noGrp="1"/>
          </p:cNvSpPr>
          <p:nvPr>
            <p:ph sz="half" idx="1"/>
          </p:nvPr>
        </p:nvSpPr>
        <p:spPr/>
        <p:txBody>
          <a:bodyPr/>
          <a:p>
            <a:r>
              <a:rPr lang="ru-RU" altLang="en-US"/>
              <a:t>Determine whether subject can smell (not necessarily identify) aromatic substances such as</a:t>
            </a:r>
            <a:r>
              <a:rPr lang="en-US" altLang="ru-RU"/>
              <a:t>:</a:t>
            </a:r>
            <a:endParaRPr lang="en-US" altLang="ru-RU"/>
          </a:p>
          <a:p>
            <a:r>
              <a:rPr lang="ru-RU" altLang="en-US"/>
              <a:t>coffee, vanilla,</a:t>
            </a:r>
            <a:endParaRPr lang="ru-RU" altLang="en-US"/>
          </a:p>
          <a:p>
            <a:r>
              <a:rPr lang="ru-RU" altLang="en-US"/>
              <a:t>clove oil, or soap</a:t>
            </a:r>
            <a:endParaRPr lang="ru-RU" altLang="en-US"/>
          </a:p>
        </p:txBody>
      </p:sp>
      <p:pic>
        <p:nvPicPr>
          <p:cNvPr id="6" name="Изображение 1" descr="IMG_256"/>
          <p:cNvPicPr>
            <a:picLocks noChangeAspect="1"/>
          </p:cNvPicPr>
          <p:nvPr>
            <p:ph sz="half" idx="2"/>
          </p:nvPr>
        </p:nvPicPr>
        <p:blipFill>
          <a:blip r:embed="rId1"/>
          <a:srcRect l="54342" t="11955" r="224" b="42347"/>
          <a:stretch>
            <a:fillRect/>
          </a:stretch>
        </p:blipFill>
        <p:spPr>
          <a:xfrm>
            <a:off x="4768850" y="2032635"/>
            <a:ext cx="4032250" cy="302006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en-US" altLang="ru-RU"/>
              <a:t>Nota bene!</a:t>
            </a:r>
            <a:br>
              <a:rPr lang="en-US" altLang="ru-RU"/>
            </a:br>
            <a:r>
              <a:rPr lang="en-US" altLang="ru-RU"/>
              <a:t>( Pay special attention)</a:t>
            </a:r>
            <a:endParaRPr lang="en-US" altLang="ru-RU"/>
          </a:p>
        </p:txBody>
      </p:sp>
      <p:sp>
        <p:nvSpPr>
          <p:cNvPr id="3" name="Замещающее содержимое 2"/>
          <p:cNvSpPr>
            <a:spLocks noGrp="1"/>
          </p:cNvSpPr>
          <p:nvPr>
            <p:ph sz="half" idx="1"/>
          </p:nvPr>
        </p:nvSpPr>
        <p:spPr>
          <a:xfrm>
            <a:off x="457200" y="1600200"/>
            <a:ext cx="8229600" cy="4645660"/>
          </a:xfrm>
        </p:spPr>
        <p:txBody>
          <a:bodyPr/>
          <a:p>
            <a:endParaRPr lang="ru-RU" altLang="en-US"/>
          </a:p>
          <a:p>
            <a:r>
              <a:rPr lang="ru-RU" altLang="en-US"/>
              <a:t>Harsh odorous substances (alcohol, acetic acid, etc.) cannot be used, because they irritate not only 1 pair, but also the trigeminal and glossopharyngeal nerves</a:t>
            </a:r>
            <a:endParaRPr lang="ru-RU"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a:t>
            </a:r>
            <a:endParaRPr lang="ru-RU" altLang="en-US"/>
          </a:p>
        </p:txBody>
      </p:sp>
      <p:sp>
        <p:nvSpPr>
          <p:cNvPr id="3" name="Замещающее содержимое 2"/>
          <p:cNvSpPr>
            <a:spLocks noGrp="1"/>
          </p:cNvSpPr>
          <p:nvPr>
            <p:ph sz="half" idx="1"/>
          </p:nvPr>
        </p:nvSpPr>
        <p:spPr>
          <a:xfrm>
            <a:off x="457200" y="1600200"/>
            <a:ext cx="4032250" cy="1657350"/>
          </a:xfrm>
        </p:spPr>
        <p:txBody>
          <a:bodyPr/>
          <a:p>
            <a:r>
              <a:rPr lang="ru-RU" altLang="en-US"/>
              <a:t>Impaired sense of smell</a:t>
            </a:r>
            <a:endParaRPr lang="ru-RU" altLang="en-US"/>
          </a:p>
        </p:txBody>
      </p:sp>
      <p:pic>
        <p:nvPicPr>
          <p:cNvPr id="6" name="Замещающее содержимое 5"/>
          <p:cNvPicPr>
            <a:picLocks noChangeAspect="1"/>
          </p:cNvPicPr>
          <p:nvPr>
            <p:ph sz="half" idx="2"/>
          </p:nvPr>
        </p:nvPicPr>
        <p:blipFill>
          <a:blip r:embed="rId1"/>
          <a:stretch>
            <a:fillRect/>
          </a:stretch>
        </p:blipFill>
        <p:spPr>
          <a:xfrm>
            <a:off x="5481320" y="1788795"/>
            <a:ext cx="3244215" cy="2442845"/>
          </a:xfrm>
          <a:prstGeom prst="rect">
            <a:avLst/>
          </a:prstGeom>
        </p:spPr>
      </p:pic>
      <p:pic>
        <p:nvPicPr>
          <p:cNvPr id="7" name="Изображение 6"/>
          <p:cNvPicPr>
            <a:picLocks noChangeAspect="1"/>
          </p:cNvPicPr>
          <p:nvPr/>
        </p:nvPicPr>
        <p:blipFill>
          <a:blip r:embed="rId2"/>
          <a:stretch>
            <a:fillRect/>
          </a:stretch>
        </p:blipFill>
        <p:spPr>
          <a:xfrm>
            <a:off x="1826260" y="3590925"/>
            <a:ext cx="3738880" cy="24790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720090"/>
          </a:xfrm>
        </p:spPr>
        <p:txBody>
          <a:bodyPr/>
          <a:p>
            <a:r>
              <a:rPr lang="en-US" altLang="ru-RU"/>
              <a:t>II </a:t>
            </a:r>
            <a:r>
              <a:rPr lang="ru-RU" altLang="en-US"/>
              <a:t>Optic Nerve</a:t>
            </a:r>
            <a:endParaRPr lang="ru-RU" altLang="en-US"/>
          </a:p>
        </p:txBody>
      </p:sp>
      <p:sp>
        <p:nvSpPr>
          <p:cNvPr id="3" name="Замещающее содержимое 2"/>
          <p:cNvSpPr>
            <a:spLocks noGrp="1"/>
          </p:cNvSpPr>
          <p:nvPr>
            <p:ph sz="half" idx="1"/>
          </p:nvPr>
        </p:nvSpPr>
        <p:spPr>
          <a:xfrm>
            <a:off x="457200" y="995045"/>
            <a:ext cx="4374515" cy="4526280"/>
          </a:xfrm>
        </p:spPr>
        <p:txBody>
          <a:bodyPr/>
          <a:p>
            <a:r>
              <a:rPr lang="ru-RU" altLang="en-US" sz="2500" b="1">
                <a:solidFill>
                  <a:srgbClr val="FF0000"/>
                </a:solidFill>
              </a:rPr>
              <a:t>Sensory nerve </a:t>
            </a:r>
            <a:endParaRPr lang="ru-RU" altLang="en-US" sz="2500"/>
          </a:p>
          <a:p>
            <a:r>
              <a:rPr lang="ru-RU" altLang="en-US" sz="2500"/>
              <a:t>Contains axons that conduct nerve impulses for vision. </a:t>
            </a:r>
            <a:endParaRPr lang="ru-RU" altLang="en-US" sz="2500"/>
          </a:p>
          <a:p>
            <a:r>
              <a:rPr lang="ru-RU" altLang="en-US" sz="2500" b="1">
                <a:solidFill>
                  <a:srgbClr val="FF0000"/>
                </a:solidFill>
              </a:rPr>
              <a:t>In the retina</a:t>
            </a:r>
            <a:r>
              <a:rPr lang="ru-RU" altLang="en-US" sz="2500"/>
              <a:t>, rods and cones initiate visual signals and relay them to bipolar cells, which transmit the signals to ganglion cells.</a:t>
            </a:r>
            <a:endParaRPr lang="ru-RU" altLang="en-US" sz="2500"/>
          </a:p>
          <a:p>
            <a:r>
              <a:rPr lang="ru-RU" altLang="en-US" sz="2500"/>
              <a:t> Axons of all ganglion cells in the retina of each eye join to form an optic nerve, which </a:t>
            </a:r>
            <a:r>
              <a:rPr lang="ru-RU" altLang="en-US" sz="2500" b="1">
                <a:solidFill>
                  <a:srgbClr val="FF0000"/>
                </a:solidFill>
              </a:rPr>
              <a:t>pass through the optic foramen. </a:t>
            </a:r>
            <a:endParaRPr lang="ru-RU" altLang="en-US" sz="2500" b="1">
              <a:solidFill>
                <a:srgbClr val="FF0000"/>
              </a:solidFill>
            </a:endParaRPr>
          </a:p>
        </p:txBody>
      </p:sp>
      <p:graphicFrame>
        <p:nvGraphicFramePr>
          <p:cNvPr id="11" name="Замещающее содержимое 10"/>
          <p:cNvGraphicFramePr>
            <a:graphicFrameLocks noChangeAspect="1"/>
          </p:cNvGraphicFramePr>
          <p:nvPr>
            <p:ph sz="half" idx="2"/>
          </p:nvPr>
        </p:nvGraphicFramePr>
        <p:xfrm>
          <a:off x="5426075" y="2127250"/>
          <a:ext cx="3187700" cy="3105150"/>
        </p:xfrm>
        <a:graphic>
          <a:graphicData uri="http://schemas.openxmlformats.org/presentationml/2006/ole">
            <mc:AlternateContent xmlns:mc="http://schemas.openxmlformats.org/markup-compatibility/2006">
              <mc:Choice xmlns:v="urn:schemas-microsoft-com:vml" Requires="v">
                <p:oleObj spid="_x0000_s12" name="" r:id="rId1" imgW="3187700" imgH="3105150" progId="Paint.Picture">
                  <p:embed/>
                </p:oleObj>
              </mc:Choice>
              <mc:Fallback>
                <p:oleObj name="" r:id="rId1" imgW="3187700" imgH="3105150" progId="Paint.Picture">
                  <p:embed/>
                  <p:pic>
                    <p:nvPicPr>
                      <p:cNvPr id="0" name="Изображение 11"/>
                      <p:cNvPicPr/>
                      <p:nvPr/>
                    </p:nvPicPr>
                    <p:blipFill>
                      <a:blip r:embed="rId2"/>
                      <a:stretch>
                        <a:fillRect/>
                      </a:stretch>
                    </p:blipFill>
                    <p:spPr>
                      <a:xfrm>
                        <a:off x="5426075" y="2127250"/>
                        <a:ext cx="3187700" cy="3105150"/>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Заголовок 7"/>
          <p:cNvSpPr>
            <a:spLocks noGrp="1"/>
          </p:cNvSpPr>
          <p:nvPr>
            <p:ph type="title"/>
          </p:nvPr>
        </p:nvSpPr>
        <p:spPr>
          <a:xfrm>
            <a:off x="457200" y="274955"/>
            <a:ext cx="8229600" cy="720090"/>
          </a:xfrm>
        </p:spPr>
        <p:txBody>
          <a:bodyPr/>
          <a:p>
            <a:r>
              <a:rPr lang="en-US" altLang="ru-RU">
                <a:sym typeface="+mn-ea"/>
              </a:rPr>
              <a:t>II </a:t>
            </a:r>
            <a:r>
              <a:rPr lang="ru-RU" altLang="en-US">
                <a:sym typeface="+mn-ea"/>
              </a:rPr>
              <a:t>Optic Nerve</a:t>
            </a:r>
            <a:br>
              <a:rPr lang="ru-RU" altLang="en-US"/>
            </a:br>
            <a:endParaRPr lang="ru-RU" altLang="en-US"/>
          </a:p>
        </p:txBody>
      </p:sp>
      <p:sp>
        <p:nvSpPr>
          <p:cNvPr id="3" name="Замещающее содержимое 2"/>
          <p:cNvSpPr>
            <a:spLocks noGrp="1"/>
          </p:cNvSpPr>
          <p:nvPr>
            <p:ph sz="half" idx="1"/>
          </p:nvPr>
        </p:nvSpPr>
        <p:spPr>
          <a:xfrm>
            <a:off x="457200" y="994410"/>
            <a:ext cx="4432300" cy="5132070"/>
          </a:xfrm>
        </p:spPr>
        <p:txBody>
          <a:bodyPr/>
          <a:p>
            <a:r>
              <a:rPr lang="ru-RU" altLang="en-US" sz="2200"/>
              <a:t>Posterior to the eyeball, the two optic nerves merge to form the optic chiasm.</a:t>
            </a:r>
            <a:endParaRPr lang="ru-RU" altLang="en-US" sz="2200"/>
          </a:p>
          <a:p>
            <a:r>
              <a:rPr lang="ru-RU" altLang="en-US" sz="2200"/>
              <a:t>Within the chiasm, axons from the medial half of each eye cross to the opposite side, axons from the lateral half is remain on the same side.</a:t>
            </a:r>
            <a:endParaRPr lang="ru-RU" altLang="en-US" sz="2200"/>
          </a:p>
          <a:p>
            <a:r>
              <a:rPr lang="ru-RU" altLang="en-US" sz="2200"/>
              <a:t> Posterior to the chiasm, the regrouped axons, some from each eye, form the optic tracts.</a:t>
            </a:r>
            <a:endParaRPr lang="ru-RU" altLang="en-US" sz="2200"/>
          </a:p>
          <a:p>
            <a:r>
              <a:rPr lang="ru-RU" altLang="en-US" sz="2200"/>
              <a:t> Most axons in the optic tracts end in the lateral geniculate nucleus of the </a:t>
            </a:r>
            <a:r>
              <a:rPr lang="ru-RU" altLang="en-US" sz="2200" b="1">
                <a:solidFill>
                  <a:srgbClr val="FF0000"/>
                </a:solidFill>
              </a:rPr>
              <a:t>thalamus.</a:t>
            </a:r>
            <a:endParaRPr lang="ru-RU" altLang="en-US" sz="2200" b="1">
              <a:solidFill>
                <a:srgbClr val="FF0000"/>
              </a:solidFill>
            </a:endParaRPr>
          </a:p>
        </p:txBody>
      </p:sp>
      <p:grpSp>
        <p:nvGrpSpPr>
          <p:cNvPr id="67588" name="Группа 67587"/>
          <p:cNvGrpSpPr/>
          <p:nvPr/>
        </p:nvGrpSpPr>
        <p:grpSpPr>
          <a:xfrm rot="0">
            <a:off x="5070475" y="2671445"/>
            <a:ext cx="2178050" cy="1115060"/>
            <a:chOff x="1248" y="2256"/>
            <a:chExt cx="2160" cy="912"/>
          </a:xfrm>
        </p:grpSpPr>
        <p:sp>
          <p:nvSpPr>
            <p:cNvPr id="67589" name="Прямоугольник 67588"/>
            <p:cNvSpPr/>
            <p:nvPr/>
          </p:nvSpPr>
          <p:spPr>
            <a:xfrm>
              <a:off x="1440" y="2256"/>
              <a:ext cx="1968" cy="288"/>
            </a:xfrm>
            <a:prstGeom prst="rect">
              <a:avLst/>
            </a:prstGeom>
            <a:solidFill>
              <a:schemeClr val="bg1"/>
            </a:solidFill>
            <a:ln w="9525">
              <a:noFill/>
            </a:ln>
          </p:spPr>
          <p:txBody>
            <a:bodyPr/>
            <a:p>
              <a:endParaRPr lang="ru-RU" altLang="en-US"/>
            </a:p>
          </p:txBody>
        </p:sp>
        <p:sp>
          <p:nvSpPr>
            <p:cNvPr id="67590" name="Прямоугольник 67589"/>
            <p:cNvSpPr/>
            <p:nvPr/>
          </p:nvSpPr>
          <p:spPr>
            <a:xfrm>
              <a:off x="1248" y="2448"/>
              <a:ext cx="1152" cy="720"/>
            </a:xfrm>
            <a:prstGeom prst="rect">
              <a:avLst/>
            </a:prstGeom>
            <a:solidFill>
              <a:schemeClr val="bg1"/>
            </a:solidFill>
            <a:ln w="9525">
              <a:noFill/>
            </a:ln>
          </p:spPr>
          <p:txBody>
            <a:bodyPr/>
            <a:p>
              <a:endParaRPr lang="ru-RU" altLang="en-US"/>
            </a:p>
          </p:txBody>
        </p:sp>
      </p:grpSp>
      <p:pic>
        <p:nvPicPr>
          <p:cNvPr id="19460" name="Picture 5" descr="视觉传导路"/>
          <p:cNvPicPr>
            <a:picLocks noChangeAspect="1"/>
          </p:cNvPicPr>
          <p:nvPr>
            <p:ph sz="half" idx="2"/>
          </p:nvPr>
        </p:nvPicPr>
        <p:blipFill>
          <a:blip r:embed="rId1">
            <a:lum bright="-17999" contrast="36000"/>
          </a:blip>
          <a:srcRect t="25555" r="30531"/>
          <a:stretch>
            <a:fillRect/>
          </a:stretch>
        </p:blipFill>
        <p:spPr>
          <a:xfrm>
            <a:off x="5070475" y="1619885"/>
            <a:ext cx="4032250" cy="412051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777875"/>
          </a:xfrm>
        </p:spPr>
        <p:txBody>
          <a:bodyPr/>
          <a:p>
            <a:r>
              <a:rPr lang="en-US" altLang="ru-RU">
                <a:sym typeface="+mn-ea"/>
              </a:rPr>
              <a:t>II </a:t>
            </a:r>
            <a:r>
              <a:rPr lang="ru-RU" altLang="en-US">
                <a:sym typeface="+mn-ea"/>
              </a:rPr>
              <a:t>Optic Nerve</a:t>
            </a:r>
            <a:endParaRPr lang="ru-RU" altLang="en-US"/>
          </a:p>
        </p:txBody>
      </p:sp>
      <p:sp>
        <p:nvSpPr>
          <p:cNvPr id="3" name="Замещающее содержимое 2"/>
          <p:cNvSpPr>
            <a:spLocks noGrp="1"/>
          </p:cNvSpPr>
          <p:nvPr>
            <p:ph sz="half" idx="1"/>
          </p:nvPr>
        </p:nvSpPr>
        <p:spPr>
          <a:xfrm>
            <a:off x="467995" y="1235710"/>
            <a:ext cx="4021455" cy="4890770"/>
          </a:xfrm>
        </p:spPr>
        <p:txBody>
          <a:bodyPr/>
          <a:p>
            <a:r>
              <a:rPr lang="ru-RU" altLang="en-US" sz="2800"/>
              <a:t>There, they synapse with neuron whose axons extend to the primary visual area in the </a:t>
            </a:r>
            <a:r>
              <a:rPr lang="ru-RU" altLang="en-US" sz="2800" b="1">
                <a:solidFill>
                  <a:srgbClr val="FF0000"/>
                </a:solidFill>
              </a:rPr>
              <a:t>occipital</a:t>
            </a:r>
            <a:r>
              <a:rPr lang="ru-RU" altLang="en-US" sz="2800" b="1">
                <a:solidFill>
                  <a:srgbClr val="FF0000"/>
                </a:solidFill>
              </a:rPr>
              <a:t> lobe of the cerebral cortex.</a:t>
            </a:r>
            <a:endParaRPr lang="ru-RU" altLang="en-US" sz="2800"/>
          </a:p>
          <a:p>
            <a:r>
              <a:rPr lang="ru-RU" altLang="en-US" sz="2800"/>
              <a:t> A few axons pass through the optic chiasm and then extend to the </a:t>
            </a:r>
            <a:r>
              <a:rPr lang="ru-RU" altLang="en-US" sz="2800" b="1">
                <a:solidFill>
                  <a:srgbClr val="FF0000"/>
                </a:solidFill>
              </a:rPr>
              <a:t>superior colliculi of the midbrain.</a:t>
            </a:r>
            <a:endParaRPr lang="ru-RU" altLang="en-US" sz="2800" b="1">
              <a:solidFill>
                <a:srgbClr val="FF0000"/>
              </a:solidFill>
            </a:endParaRPr>
          </a:p>
        </p:txBody>
      </p:sp>
      <p:pic>
        <p:nvPicPr>
          <p:cNvPr id="6" name="Замещающее содержимое 5"/>
          <p:cNvPicPr>
            <a:picLocks noChangeAspect="1"/>
          </p:cNvPicPr>
          <p:nvPr>
            <p:ph sz="half" idx="2"/>
          </p:nvPr>
        </p:nvPicPr>
        <p:blipFill>
          <a:blip r:embed="rId1"/>
          <a:stretch>
            <a:fillRect/>
          </a:stretch>
        </p:blipFill>
        <p:spPr>
          <a:xfrm>
            <a:off x="4408805" y="1608455"/>
            <a:ext cx="4749800" cy="43014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Заголовок 26625"/>
          <p:cNvSpPr>
            <a:spLocks noGrp="1"/>
          </p:cNvSpPr>
          <p:nvPr>
            <p:ph type="title"/>
          </p:nvPr>
        </p:nvSpPr>
        <p:spPr>
          <a:xfrm>
            <a:off x="685800" y="0"/>
            <a:ext cx="7772400" cy="1143000"/>
          </a:xfrm>
        </p:spPr>
        <p:txBody>
          <a:bodyPr anchor="ctr"/>
          <a:p>
            <a:r>
              <a:t>Cranial Nerves</a:t>
            </a:r>
          </a:p>
        </p:txBody>
      </p:sp>
      <p:sp>
        <p:nvSpPr>
          <p:cNvPr id="26628" name="Замещающий текст 26627"/>
          <p:cNvSpPr>
            <a:spLocks noGrp="1"/>
          </p:cNvSpPr>
          <p:nvPr>
            <p:ph type="body" sz="half" idx="2"/>
          </p:nvPr>
        </p:nvSpPr>
        <p:spPr>
          <a:xfrm>
            <a:off x="5257800" y="990600"/>
            <a:ext cx="3810000" cy="5638800"/>
          </a:xfrm>
        </p:spPr>
        <p:txBody>
          <a:bodyPr/>
          <a:p>
            <a:pPr>
              <a:lnSpc>
                <a:spcPct val="90000"/>
              </a:lnSpc>
              <a:buClrTx/>
              <a:buSzTx/>
              <a:buFontTx/>
            </a:pPr>
            <a:r>
              <a:rPr sz="2400"/>
              <a:t>Indicated by Roman numerals I-XII from anterior to posterior</a:t>
            </a:r>
            <a:endParaRPr sz="2400"/>
          </a:p>
          <a:p>
            <a:pPr>
              <a:lnSpc>
                <a:spcPct val="90000"/>
              </a:lnSpc>
              <a:buClrTx/>
              <a:buSzTx/>
              <a:buFontTx/>
            </a:pPr>
            <a:r>
              <a:rPr sz="2400"/>
              <a:t>May have one or more of 3 functions</a:t>
            </a:r>
            <a:endParaRPr sz="2400"/>
          </a:p>
          <a:p>
            <a:pPr lvl="1">
              <a:lnSpc>
                <a:spcPct val="90000"/>
              </a:lnSpc>
              <a:buClr>
                <a:srgbClr val="FF0000"/>
              </a:buClr>
            </a:pPr>
            <a:r>
              <a:rPr sz="2200"/>
              <a:t>Sensory (special or general)</a:t>
            </a:r>
            <a:endParaRPr sz="2200"/>
          </a:p>
          <a:p>
            <a:pPr lvl="1">
              <a:lnSpc>
                <a:spcPct val="90000"/>
              </a:lnSpc>
              <a:buClr>
                <a:srgbClr val="FF0000"/>
              </a:buClr>
            </a:pPr>
            <a:r>
              <a:rPr sz="2200"/>
              <a:t>Somatic motor (skeletal muscles) </a:t>
            </a:r>
            <a:endParaRPr sz="2200"/>
          </a:p>
          <a:p>
            <a:pPr lvl="1">
              <a:lnSpc>
                <a:spcPct val="90000"/>
              </a:lnSpc>
              <a:buClr>
                <a:srgbClr val="FF0000"/>
              </a:buClr>
            </a:pPr>
            <a:r>
              <a:rPr sz="2200"/>
              <a:t>Parasympathetic (regulation of glands, smooth muscles, cardiac muscle)</a:t>
            </a:r>
            <a:endParaRPr sz="2000"/>
          </a:p>
          <a:p>
            <a:pPr>
              <a:lnSpc>
                <a:spcPct val="90000"/>
              </a:lnSpc>
              <a:buClrTx/>
              <a:buSzTx/>
              <a:buFontTx/>
            </a:pPr>
            <a:r>
              <a:rPr sz="2400" dirty="0" err="1"/>
              <a:t>Proprioception</a:t>
            </a:r>
            <a:endParaRPr sz="2400" dirty="0" err="1"/>
          </a:p>
          <a:p>
            <a:pPr lvl="1">
              <a:lnSpc>
                <a:spcPct val="90000"/>
              </a:lnSpc>
            </a:pPr>
            <a:r>
              <a:rPr sz="2200"/>
              <a:t>Positional information of body parts</a:t>
            </a:r>
            <a:endParaRPr sz="2200"/>
          </a:p>
        </p:txBody>
      </p:sp>
      <p:pic>
        <p:nvPicPr>
          <p:cNvPr id="26631" name="Изображение 26630" descr="f15-24l_cranial_nerves_c"/>
          <p:cNvPicPr>
            <a:picLocks noChangeAspect="1"/>
          </p:cNvPicPr>
          <p:nvPr/>
        </p:nvPicPr>
        <p:blipFill>
          <a:blip r:embed="rId1"/>
          <a:stretch>
            <a:fillRect/>
          </a:stretch>
        </p:blipFill>
        <p:spPr>
          <a:xfrm>
            <a:off x="762000" y="1066800"/>
            <a:ext cx="3994150" cy="5300663"/>
          </a:xfrm>
          <a:prstGeom prst="rect">
            <a:avLst/>
          </a:prstGeom>
          <a:noFill/>
          <a:ln w="9525">
            <a:noFill/>
          </a:ln>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8">
                                            <p:txEl>
                                              <p:charRg st="0" end="6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8">
                                            <p:txEl>
                                              <p:charRg st="61" end="9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8">
                                            <p:txEl>
                                              <p:charRg st="97" end="12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8">
                                            <p:txEl>
                                              <p:charRg st="126" end="16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6628">
                                            <p:txEl>
                                              <p:charRg st="160" end="23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628">
                                            <p:txEl>
                                              <p:charRg st="231" end="24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6628">
                                            <p:txEl>
                                              <p:charRg st="246" end="28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ldLvl="3"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457200" y="274955"/>
            <a:ext cx="8229600" cy="984250"/>
          </a:xfrm>
        </p:spPr>
        <p:txBody>
          <a:bodyPr/>
          <a:p>
            <a:r>
              <a:rPr lang="ru-RU" altLang="en-US">
                <a:sym typeface="+mn-ea"/>
              </a:rPr>
              <a:t>It can be subdivided into four main parts:</a:t>
            </a:r>
            <a:endParaRPr lang="ru-RU" altLang="en-US">
              <a:sym typeface="+mn-ea"/>
            </a:endParaRPr>
          </a:p>
        </p:txBody>
      </p:sp>
      <p:sp>
        <p:nvSpPr>
          <p:cNvPr id="7" name="Замещающее содержимое 6"/>
          <p:cNvSpPr>
            <a:spLocks noGrp="1"/>
          </p:cNvSpPr>
          <p:nvPr>
            <p:ph idx="1"/>
          </p:nvPr>
        </p:nvSpPr>
        <p:spPr/>
        <p:txBody>
          <a:bodyPr/>
          <a:p>
            <a:r>
              <a:rPr lang="ru-RU" altLang="en-US"/>
              <a:t>The optic nerve head (i.e. intraocular part) measures about 1 mm in length.</a:t>
            </a:r>
            <a:endParaRPr lang="ru-RU" altLang="en-US"/>
          </a:p>
          <a:p>
            <a:r>
              <a:rPr lang="ru-RU" altLang="en-US"/>
              <a:t>The intraorbital part is approximately 25 mm in length.</a:t>
            </a:r>
            <a:endParaRPr lang="ru-RU" altLang="en-US"/>
          </a:p>
          <a:p>
            <a:r>
              <a:rPr lang="ru-RU" altLang="en-US"/>
              <a:t>The intracanalicular part is most variable, ranging between 4 – 10 mm in length.</a:t>
            </a:r>
            <a:endParaRPr lang="ru-RU" altLang="en-US"/>
          </a:p>
          <a:p>
            <a:r>
              <a:rPr lang="ru-RU" altLang="en-US"/>
              <a:t>The Intracranial part accounts for about 10 mm of the total length of the nerve.</a:t>
            </a:r>
            <a:endParaRPr lang="ru-RU"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Clinical Test</a:t>
            </a:r>
            <a:endParaRPr lang="ru-RU" altLang="en-US"/>
          </a:p>
        </p:txBody>
      </p:sp>
      <p:sp>
        <p:nvSpPr>
          <p:cNvPr id="3" name="Замещающее содержимое 2"/>
          <p:cNvSpPr>
            <a:spLocks noGrp="1"/>
          </p:cNvSpPr>
          <p:nvPr>
            <p:ph sz="half" idx="1"/>
          </p:nvPr>
        </p:nvSpPr>
        <p:spPr/>
        <p:txBody>
          <a:bodyPr/>
          <a:p>
            <a:r>
              <a:rPr lang="ru-RU" altLang="en-US"/>
              <a:t>Inspect retina with</a:t>
            </a:r>
            <a:endParaRPr lang="ru-RU" altLang="en-US"/>
          </a:p>
          <a:p>
            <a:pPr marL="0" indent="0">
              <a:buNone/>
            </a:pPr>
            <a:r>
              <a:rPr lang="ru-RU" altLang="en-US"/>
              <a:t>  ophthalmoscope;</a:t>
            </a:r>
            <a:endParaRPr lang="ru-RU" altLang="en-US"/>
          </a:p>
          <a:p>
            <a:r>
              <a:rPr lang="en-US" altLang="ru-RU"/>
              <a:t>T</a:t>
            </a:r>
            <a:r>
              <a:rPr lang="ru-RU" altLang="en-US"/>
              <a:t>est peripheral vision and</a:t>
            </a:r>
            <a:endParaRPr lang="ru-RU" altLang="en-US"/>
          </a:p>
          <a:p>
            <a:r>
              <a:rPr lang="en-US" altLang="ru-RU"/>
              <a:t>V</a:t>
            </a:r>
            <a:r>
              <a:rPr lang="ru-RU" altLang="en-US"/>
              <a:t>isual acuity</a:t>
            </a:r>
            <a:endParaRPr lang="ru-RU" altLang="en-US"/>
          </a:p>
        </p:txBody>
      </p:sp>
      <p:sp>
        <p:nvSpPr>
          <p:cNvPr id="4" name="Замещающий номер слайда 3"/>
          <p:cNvSpPr>
            <a:spLocks noGrp="1"/>
          </p:cNvSpPr>
          <p:nvPr>
            <p:ph type="sldNum" sz="quarter" idx="12"/>
          </p:nvPr>
        </p:nvSpPr>
        <p:spPr/>
        <p:txBody>
          <a:bodyPr/>
          <a:p>
            <a:pPr lvl="0"/>
            <a:r>
              <a:rPr dirty="0"/>
              <a:t>13-</a:t>
            </a:r>
            <a:fld id="{9A0DB2DC-4C9A-4742-B13C-FB6460FD3503}" type="slidenum">
              <a:rPr lang="en-US" sz="1400" dirty="0"/>
            </a:fld>
            <a:endParaRPr lang="en-US" sz="1400" dirty="0"/>
          </a:p>
        </p:txBody>
      </p:sp>
      <p:pic>
        <p:nvPicPr>
          <p:cNvPr id="5" name="Замещающее содержимое 4"/>
          <p:cNvPicPr>
            <a:picLocks noChangeAspect="1"/>
          </p:cNvPicPr>
          <p:nvPr>
            <p:ph sz="half" idx="2"/>
          </p:nvPr>
        </p:nvPicPr>
        <p:blipFill>
          <a:blip r:embed="rId1"/>
          <a:stretch>
            <a:fillRect/>
          </a:stretch>
        </p:blipFill>
        <p:spPr>
          <a:xfrm>
            <a:off x="3947160" y="1531620"/>
            <a:ext cx="5079365" cy="49828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a:t>
            </a:r>
            <a:endParaRPr lang="ru-RU" altLang="en-US"/>
          </a:p>
        </p:txBody>
      </p:sp>
      <p:sp>
        <p:nvSpPr>
          <p:cNvPr id="3" name="Замещающее содержимое 2"/>
          <p:cNvSpPr>
            <a:spLocks noGrp="1"/>
          </p:cNvSpPr>
          <p:nvPr>
            <p:ph sz="half" idx="1"/>
          </p:nvPr>
        </p:nvSpPr>
        <p:spPr/>
        <p:txBody>
          <a:bodyPr/>
          <a:p>
            <a:r>
              <a:rPr lang="ru-RU" altLang="en-US"/>
              <a:t>Blindness in part or all of visual field</a:t>
            </a:r>
            <a:endParaRPr lang="ru-RU" altLang="en-US"/>
          </a:p>
        </p:txBody>
      </p:sp>
      <p:pic>
        <p:nvPicPr>
          <p:cNvPr id="6" name="Замещающее содержимое 5"/>
          <p:cNvPicPr>
            <a:picLocks noChangeAspect="1"/>
          </p:cNvPicPr>
          <p:nvPr>
            <p:ph sz="half" idx="2"/>
          </p:nvPr>
        </p:nvPicPr>
        <p:blipFill>
          <a:blip r:embed="rId1"/>
          <a:stretch>
            <a:fillRect/>
          </a:stretch>
        </p:blipFill>
        <p:spPr>
          <a:xfrm>
            <a:off x="4928235" y="1760220"/>
            <a:ext cx="4011930" cy="2670175"/>
          </a:xfrm>
          <a:prstGeom prst="rect">
            <a:avLst/>
          </a:prstGeom>
        </p:spPr>
      </p:pic>
      <p:pic>
        <p:nvPicPr>
          <p:cNvPr id="7" name="Изображение 6"/>
          <p:cNvPicPr>
            <a:picLocks noChangeAspect="1"/>
          </p:cNvPicPr>
          <p:nvPr/>
        </p:nvPicPr>
        <p:blipFill>
          <a:blip r:embed="rId2"/>
          <a:stretch>
            <a:fillRect/>
          </a:stretch>
        </p:blipFill>
        <p:spPr>
          <a:xfrm>
            <a:off x="1000760" y="3240405"/>
            <a:ext cx="3271520" cy="32715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Заголовок 6"/>
          <p:cNvSpPr>
            <a:spLocks noGrp="1"/>
          </p:cNvSpPr>
          <p:nvPr>
            <p:ph type="title"/>
          </p:nvPr>
        </p:nvSpPr>
        <p:spPr>
          <a:xfrm>
            <a:off x="457200" y="274955"/>
            <a:ext cx="8229600" cy="560070"/>
          </a:xfrm>
        </p:spPr>
        <p:txBody>
          <a:bodyPr/>
          <a:p>
            <a:r>
              <a:rPr lang="en-US" altLang="ru-RU"/>
              <a:t>III </a:t>
            </a:r>
            <a:r>
              <a:rPr lang="ru-RU" altLang="en-US"/>
              <a:t>Oculomotor Nerve</a:t>
            </a:r>
            <a:endParaRPr lang="ru-RU" altLang="en-US"/>
          </a:p>
        </p:txBody>
      </p:sp>
      <p:sp>
        <p:nvSpPr>
          <p:cNvPr id="8" name="Замещающее содержимое 7"/>
          <p:cNvSpPr>
            <a:spLocks noGrp="1"/>
          </p:cNvSpPr>
          <p:nvPr>
            <p:ph sz="half" idx="1"/>
          </p:nvPr>
        </p:nvSpPr>
        <p:spPr>
          <a:xfrm>
            <a:off x="354965" y="960755"/>
            <a:ext cx="4134485" cy="5165725"/>
          </a:xfrm>
        </p:spPr>
        <p:txBody>
          <a:bodyPr/>
          <a:p>
            <a:r>
              <a:rPr lang="ru-RU" altLang="en-US" sz="2200"/>
              <a:t>This nerve controls muscles that turn the eyeball up, down, and medially, as well as controlling the iris, lens, and upper eyelid</a:t>
            </a:r>
            <a:endParaRPr lang="ru-RU" altLang="en-US" sz="2200"/>
          </a:p>
          <a:p>
            <a:r>
              <a:rPr lang="ru-RU" altLang="en-US" sz="2200"/>
              <a:t>Motor nerve</a:t>
            </a:r>
            <a:endParaRPr lang="ru-RU" altLang="en-US" sz="2200"/>
          </a:p>
          <a:p>
            <a:r>
              <a:rPr lang="ru-RU" altLang="en-US" sz="2200"/>
              <a:t>Origin</a:t>
            </a:r>
            <a:r>
              <a:rPr lang="en-US" altLang="en-US" sz="2200"/>
              <a:t>ate in Midbrain</a:t>
            </a:r>
            <a:endParaRPr lang="en-US" altLang="en-US" sz="2200"/>
          </a:p>
          <a:p>
            <a:r>
              <a:rPr lang="ru-RU" altLang="en-US" sz="2200"/>
              <a:t>Oculomotor nerve extends anteriorly and divides into superior and inferior branches, both of which pass through the </a:t>
            </a:r>
            <a:r>
              <a:rPr lang="ru-RU" altLang="en-US" sz="2200" b="1">
                <a:solidFill>
                  <a:srgbClr val="FF0000"/>
                </a:solidFill>
              </a:rPr>
              <a:t>superior orbital fissure into the orbit.</a:t>
            </a:r>
            <a:endParaRPr lang="ru-RU" altLang="en-US" sz="2200" b="1">
              <a:solidFill>
                <a:srgbClr val="FF0000"/>
              </a:solidFill>
            </a:endParaRPr>
          </a:p>
          <a:p>
            <a:endParaRPr lang="ru-RU" altLang="en-US" sz="2200"/>
          </a:p>
        </p:txBody>
      </p:sp>
      <p:sp>
        <p:nvSpPr>
          <p:cNvPr id="10" name="Текстовое поле 9"/>
          <p:cNvSpPr txBox="1"/>
          <p:nvPr/>
        </p:nvSpPr>
        <p:spPr>
          <a:xfrm>
            <a:off x="4808855" y="4040505"/>
            <a:ext cx="4051935" cy="1938020"/>
          </a:xfrm>
          <a:prstGeom prst="rect">
            <a:avLst/>
          </a:prstGeom>
          <a:noFill/>
        </p:spPr>
        <p:txBody>
          <a:bodyPr wrap="square" rtlCol="0" anchor="t">
            <a:spAutoFit/>
          </a:bodyPr>
          <a:p>
            <a:r>
              <a:rPr lang="ru-RU" altLang="en-US">
                <a:sym typeface="+mn-ea"/>
              </a:rPr>
              <a:t>Axons in the superior branch innervate the superior rectus (extrinsic eyeball muscle) and the levator palpebrae superioris (muscles of upper eyelid)</a:t>
            </a:r>
            <a:endParaRPr lang="ru-RU" altLang="en-US"/>
          </a:p>
        </p:txBody>
      </p:sp>
      <p:graphicFrame>
        <p:nvGraphicFramePr>
          <p:cNvPr id="12" name="Замещающее содержимое 11"/>
          <p:cNvGraphicFramePr>
            <a:graphicFrameLocks noChangeAspect="1"/>
          </p:cNvGraphicFramePr>
          <p:nvPr>
            <p:ph sz="half" idx="2"/>
          </p:nvPr>
        </p:nvGraphicFramePr>
        <p:xfrm>
          <a:off x="5131435" y="960755"/>
          <a:ext cx="3555365" cy="3212465"/>
        </p:xfrm>
        <a:graphic>
          <a:graphicData uri="http://schemas.openxmlformats.org/presentationml/2006/ole">
            <mc:AlternateContent xmlns:mc="http://schemas.openxmlformats.org/markup-compatibility/2006">
              <mc:Choice xmlns:v="urn:schemas-microsoft-com:vml" Requires="v">
                <p:oleObj spid="_x0000_s13" name="" r:id="rId1" imgW="2755900" imgH="2679700" progId="Paint.Picture">
                  <p:embed/>
                </p:oleObj>
              </mc:Choice>
              <mc:Fallback>
                <p:oleObj name="" r:id="rId1" imgW="2755900" imgH="2679700" progId="Paint.Picture">
                  <p:embed/>
                  <p:pic>
                    <p:nvPicPr>
                      <p:cNvPr id="0" name="Изображение 12"/>
                      <p:cNvPicPr/>
                      <p:nvPr/>
                    </p:nvPicPr>
                    <p:blipFill>
                      <a:blip r:embed="rId2"/>
                      <a:stretch>
                        <a:fillRect/>
                      </a:stretch>
                    </p:blipFill>
                    <p:spPr>
                      <a:xfrm>
                        <a:off x="5131435" y="960755"/>
                        <a:ext cx="3555365" cy="3212465"/>
                      </a:xfrm>
                      <a:prstGeom prst="rect">
                        <a:avLst/>
                      </a:prstGeom>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457200" y="274955"/>
            <a:ext cx="8229600" cy="269875"/>
          </a:xfrm>
        </p:spPr>
        <p:txBody>
          <a:bodyPr/>
          <a:p>
            <a:br>
              <a:rPr lang="en-US" altLang="ru-RU">
                <a:sym typeface="+mn-ea"/>
              </a:rPr>
            </a:br>
            <a:r>
              <a:rPr lang="en-US" altLang="ru-RU">
                <a:sym typeface="+mn-ea"/>
              </a:rPr>
              <a:t>III </a:t>
            </a:r>
            <a:r>
              <a:rPr lang="ru-RU" altLang="en-US">
                <a:sym typeface="+mn-ea"/>
              </a:rPr>
              <a:t>Oculomotor Nerve</a:t>
            </a:r>
            <a:br>
              <a:rPr lang="ru-RU" altLang="en-US"/>
            </a:br>
            <a:endParaRPr lang="ru-RU" altLang="en-US"/>
          </a:p>
        </p:txBody>
      </p:sp>
      <p:sp>
        <p:nvSpPr>
          <p:cNvPr id="7" name="Замещающее содержимое 6"/>
          <p:cNvSpPr>
            <a:spLocks noGrp="1"/>
          </p:cNvSpPr>
          <p:nvPr>
            <p:ph idx="1"/>
          </p:nvPr>
        </p:nvSpPr>
        <p:spPr>
          <a:xfrm>
            <a:off x="457200" y="1029335"/>
            <a:ext cx="4617720" cy="5108575"/>
          </a:xfrm>
        </p:spPr>
        <p:txBody>
          <a:bodyPr/>
          <a:p>
            <a:r>
              <a:rPr lang="ru-RU" altLang="en-US" sz="2200"/>
              <a:t>Axons in the inferior branch supply the medial rectus, inferior rectus and inferior oblique muscles (all extrinsic eyeball muscles).</a:t>
            </a:r>
            <a:endParaRPr lang="ru-RU" altLang="en-US" sz="2200"/>
          </a:p>
          <a:p>
            <a:r>
              <a:rPr lang="ru-RU" altLang="en-US" sz="2200"/>
              <a:t> Theses somatic motor neurons control movements of the eyeball and upper eyelid.</a:t>
            </a:r>
            <a:endParaRPr lang="ru-RU" altLang="en-US" sz="2200"/>
          </a:p>
          <a:p>
            <a:r>
              <a:rPr lang="ru-RU" altLang="en-US" sz="2200"/>
              <a:t> The inferior branch of the oculomtor nerve also provides parasympathetic innervation to intrinsic eyeball muscles, which are smooth muscles. </a:t>
            </a:r>
            <a:endParaRPr lang="ru-RU" altLang="en-US" sz="2200"/>
          </a:p>
        </p:txBody>
      </p:sp>
      <p:pic>
        <p:nvPicPr>
          <p:cNvPr id="9" name="Изображение 6"/>
          <p:cNvPicPr>
            <a:picLocks noChangeAspect="1"/>
          </p:cNvPicPr>
          <p:nvPr>
            <p:ph sz="half" idx="2"/>
          </p:nvPr>
        </p:nvPicPr>
        <p:blipFill>
          <a:blip r:embed="rId1"/>
          <a:srcRect l="36147" t="57437" r="28888" b="18560"/>
          <a:stretch>
            <a:fillRect/>
          </a:stretch>
        </p:blipFill>
        <p:spPr>
          <a:xfrm>
            <a:off x="5001895" y="2469515"/>
            <a:ext cx="4213860" cy="23704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303530" y="183515"/>
            <a:ext cx="8229600" cy="972185"/>
          </a:xfrm>
        </p:spPr>
        <p:txBody>
          <a:bodyPr/>
          <a:p>
            <a:r>
              <a:rPr lang="ru-RU" altLang="en-US">
                <a:sym typeface="+mn-ea"/>
              </a:rPr>
              <a:t>Effect of Damage</a:t>
            </a:r>
            <a:endParaRPr lang="ru-RU" altLang="en-US"/>
          </a:p>
        </p:txBody>
      </p:sp>
      <p:sp>
        <p:nvSpPr>
          <p:cNvPr id="3" name="Замещающее содержимое 2"/>
          <p:cNvSpPr>
            <a:spLocks noGrp="1"/>
          </p:cNvSpPr>
          <p:nvPr>
            <p:ph sz="half" idx="1"/>
          </p:nvPr>
        </p:nvSpPr>
        <p:spPr>
          <a:xfrm>
            <a:off x="423545" y="1053465"/>
            <a:ext cx="4077335" cy="4970145"/>
          </a:xfrm>
        </p:spPr>
        <p:txBody>
          <a:bodyPr/>
          <a:p>
            <a:r>
              <a:rPr lang="ru-RU" altLang="en-US"/>
              <a:t>Drooping eyelid;</a:t>
            </a:r>
            <a:endParaRPr lang="ru-RU" altLang="en-US"/>
          </a:p>
          <a:p>
            <a:r>
              <a:rPr lang="ru-RU" altLang="en-US"/>
              <a:t>dilated pupil; </a:t>
            </a:r>
            <a:endParaRPr lang="ru-RU" altLang="en-US"/>
          </a:p>
          <a:p>
            <a:r>
              <a:rPr lang="ru-RU" altLang="en-US"/>
              <a:t>inability to move eye in some directions;</a:t>
            </a:r>
            <a:endParaRPr lang="ru-RU" altLang="en-US"/>
          </a:p>
          <a:p>
            <a:r>
              <a:rPr lang="ru-RU" altLang="en-US"/>
              <a:t>tendency of eye to rotate laterally at rest;</a:t>
            </a:r>
            <a:endParaRPr lang="ru-RU" altLang="en-US"/>
          </a:p>
          <a:p>
            <a:r>
              <a:rPr lang="ru-RU" altLang="en-US"/>
              <a:t>double vision;</a:t>
            </a:r>
            <a:endParaRPr lang="ru-RU" altLang="en-US"/>
          </a:p>
          <a:p>
            <a:r>
              <a:rPr lang="ru-RU" altLang="en-US"/>
              <a:t>difficulty focusing</a:t>
            </a:r>
            <a:endParaRPr lang="ru-RU" altLang="en-US"/>
          </a:p>
        </p:txBody>
      </p:sp>
      <p:pic>
        <p:nvPicPr>
          <p:cNvPr id="5" name="Замещающее содержимое 4"/>
          <p:cNvPicPr>
            <a:picLocks noChangeAspect="1"/>
          </p:cNvPicPr>
          <p:nvPr>
            <p:ph sz="half" idx="2"/>
          </p:nvPr>
        </p:nvPicPr>
        <p:blipFill>
          <a:blip r:embed="rId1"/>
          <a:stretch>
            <a:fillRect/>
          </a:stretch>
        </p:blipFill>
        <p:spPr>
          <a:xfrm>
            <a:off x="4064635" y="925830"/>
            <a:ext cx="3290570" cy="2251075"/>
          </a:xfrm>
          <a:prstGeom prst="rect">
            <a:avLst/>
          </a:prstGeom>
        </p:spPr>
      </p:pic>
      <p:pic>
        <p:nvPicPr>
          <p:cNvPr id="6" name="Изображение 5"/>
          <p:cNvPicPr>
            <a:picLocks noChangeAspect="1"/>
          </p:cNvPicPr>
          <p:nvPr/>
        </p:nvPicPr>
        <p:blipFill>
          <a:blip r:embed="rId2"/>
          <a:stretch>
            <a:fillRect/>
          </a:stretch>
        </p:blipFill>
        <p:spPr>
          <a:xfrm>
            <a:off x="6553200" y="3028315"/>
            <a:ext cx="2558415" cy="2117725"/>
          </a:xfrm>
          <a:prstGeom prst="rect">
            <a:avLst/>
          </a:prstGeom>
        </p:spPr>
      </p:pic>
      <p:pic>
        <p:nvPicPr>
          <p:cNvPr id="7" name="Изображение 6"/>
          <p:cNvPicPr>
            <a:picLocks noChangeAspect="1"/>
          </p:cNvPicPr>
          <p:nvPr/>
        </p:nvPicPr>
        <p:blipFill>
          <a:blip r:embed="rId3"/>
          <a:stretch>
            <a:fillRect/>
          </a:stretch>
        </p:blipFill>
        <p:spPr>
          <a:xfrm>
            <a:off x="4333875" y="4686300"/>
            <a:ext cx="2752090" cy="19551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469900"/>
            <a:ext cx="8229600" cy="789305"/>
          </a:xfrm>
        </p:spPr>
        <p:txBody>
          <a:bodyPr/>
          <a:p>
            <a:r>
              <a:rPr lang="ru-RU" altLang="en-US">
                <a:sym typeface="+mn-ea"/>
              </a:rPr>
              <a:t>Clinical Test</a:t>
            </a:r>
            <a:br>
              <a:rPr lang="ru-RU" altLang="en-US"/>
            </a:br>
            <a:endParaRPr lang="ru-RU" altLang="en-US"/>
          </a:p>
        </p:txBody>
      </p:sp>
      <p:sp>
        <p:nvSpPr>
          <p:cNvPr id="3" name="Замещающее содержимое 2"/>
          <p:cNvSpPr>
            <a:spLocks noGrp="1"/>
          </p:cNvSpPr>
          <p:nvPr>
            <p:ph sz="half" idx="1"/>
          </p:nvPr>
        </p:nvSpPr>
        <p:spPr>
          <a:xfrm>
            <a:off x="336550" y="1075055"/>
            <a:ext cx="4318000" cy="4526280"/>
          </a:xfrm>
        </p:spPr>
        <p:txBody>
          <a:bodyPr/>
          <a:p>
            <a:r>
              <a:rPr lang="ru-RU" altLang="en-US">
                <a:sym typeface="+mn-ea"/>
              </a:rPr>
              <a:t>Look for </a:t>
            </a:r>
            <a:r>
              <a:rPr lang="en-US" altLang="ru-RU">
                <a:sym typeface="+mn-ea"/>
              </a:rPr>
              <a:t>d</a:t>
            </a:r>
            <a:r>
              <a:rPr lang="ru-RU" altLang="en-US">
                <a:sym typeface="+mn-ea"/>
              </a:rPr>
              <a:t>ifferences in size and shape of right and left pupils; </a:t>
            </a:r>
            <a:endParaRPr lang="ru-RU" altLang="en-US"/>
          </a:p>
          <a:p>
            <a:r>
              <a:rPr lang="ru-RU" altLang="en-US">
                <a:sym typeface="+mn-ea"/>
              </a:rPr>
              <a:t>test pupillary</a:t>
            </a:r>
            <a:endParaRPr lang="ru-RU" altLang="en-US"/>
          </a:p>
          <a:p>
            <a:r>
              <a:rPr lang="ru-RU" altLang="en-US">
                <a:sym typeface="+mn-ea"/>
              </a:rPr>
              <a:t>response to light;</a:t>
            </a:r>
            <a:endParaRPr lang="ru-RU" altLang="en-US"/>
          </a:p>
          <a:p>
            <a:r>
              <a:rPr lang="ru-RU" altLang="en-US">
                <a:sym typeface="+mn-ea"/>
              </a:rPr>
              <a:t>test ability to track moving objects</a:t>
            </a:r>
            <a:endParaRPr lang="ru-RU" altLang="en-US"/>
          </a:p>
          <a:p>
            <a:endParaRPr lang="ru-RU" altLang="en-US"/>
          </a:p>
        </p:txBody>
      </p:sp>
      <p:pic>
        <p:nvPicPr>
          <p:cNvPr id="6" name="Замещающее содержимое 5"/>
          <p:cNvPicPr>
            <a:picLocks noChangeAspect="1"/>
          </p:cNvPicPr>
          <p:nvPr>
            <p:ph sz="half" idx="2"/>
          </p:nvPr>
        </p:nvPicPr>
        <p:blipFill>
          <a:blip r:embed="rId1"/>
          <a:stretch>
            <a:fillRect/>
          </a:stretch>
        </p:blipFill>
        <p:spPr>
          <a:xfrm>
            <a:off x="4771390" y="1259205"/>
            <a:ext cx="4288790" cy="16300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457200" y="274955"/>
            <a:ext cx="8229600" cy="709295"/>
          </a:xfrm>
        </p:spPr>
        <p:txBody>
          <a:bodyPr/>
          <a:p>
            <a:r>
              <a:rPr lang="ru-RU" altLang="en-US" sz="3600"/>
              <a:t>IV. Trochlear Nerve </a:t>
            </a:r>
            <a:endParaRPr lang="ru-RU" altLang="en-US" sz="3600"/>
          </a:p>
        </p:txBody>
      </p:sp>
      <p:sp>
        <p:nvSpPr>
          <p:cNvPr id="7" name="Замещающее содержимое 6"/>
          <p:cNvSpPr>
            <a:spLocks noGrp="1"/>
          </p:cNvSpPr>
          <p:nvPr>
            <p:ph sz="half" idx="1"/>
          </p:nvPr>
        </p:nvSpPr>
        <p:spPr>
          <a:xfrm>
            <a:off x="342265" y="984250"/>
            <a:ext cx="4032504" cy="4525963"/>
          </a:xfrm>
        </p:spPr>
        <p:txBody>
          <a:bodyPr/>
          <a:p>
            <a:r>
              <a:rPr lang="ru-RU" altLang="en-US" sz="2400"/>
              <a:t>This nerve controls a muscle that directs the vision slightly downward and rotates the top of the eyeball toward the nose, especially in compensating for head movements.</a:t>
            </a:r>
            <a:endParaRPr lang="ru-RU" altLang="en-US" sz="2400"/>
          </a:p>
          <a:p>
            <a:r>
              <a:rPr lang="ru-RU" altLang="en-US" sz="2400"/>
              <a:t> This is the only cranial nerve that </a:t>
            </a:r>
            <a:r>
              <a:rPr lang="ru-RU" altLang="en-US" sz="2400" b="1">
                <a:solidFill>
                  <a:srgbClr val="FF0000"/>
                </a:solidFill>
              </a:rPr>
              <a:t>arises from the posterior side of the brainstem.</a:t>
            </a:r>
            <a:r>
              <a:rPr lang="ru-RU" altLang="en-US" sz="2400"/>
              <a:t> </a:t>
            </a:r>
            <a:endParaRPr lang="ru-RU" altLang="en-US" sz="2400"/>
          </a:p>
          <a:p>
            <a:r>
              <a:rPr lang="ru-RU" altLang="en-US" sz="2400"/>
              <a:t>Motor nerve</a:t>
            </a:r>
            <a:endParaRPr lang="ru-RU" altLang="en-US" sz="2400"/>
          </a:p>
          <a:p>
            <a:r>
              <a:rPr lang="ru-RU" altLang="en-US" sz="2400"/>
              <a:t>Smallest cranial nerve</a:t>
            </a:r>
            <a:endParaRPr lang="ru-RU" altLang="en-US" sz="2400"/>
          </a:p>
        </p:txBody>
      </p:sp>
      <p:graphicFrame>
        <p:nvGraphicFramePr>
          <p:cNvPr id="8" name="Замещающее содержимое 7"/>
          <p:cNvGraphicFramePr/>
          <p:nvPr>
            <p:ph sz="half" idx="2"/>
          </p:nvPr>
        </p:nvGraphicFramePr>
        <p:xfrm>
          <a:off x="4471670" y="1546225"/>
          <a:ext cx="4637405" cy="3686810"/>
        </p:xfrm>
        <a:graphic>
          <a:graphicData uri="http://schemas.openxmlformats.org/presentationml/2006/ole">
            <mc:AlternateContent xmlns:mc="http://schemas.openxmlformats.org/markup-compatibility/2006">
              <mc:Choice xmlns:v="urn:schemas-microsoft-com:vml" Requires="v">
                <p:oleObj spid="_x0000_s9" name="" r:id="rId1" imgW="4203700" imgH="2616200" progId="Paint.Picture">
                  <p:embed/>
                </p:oleObj>
              </mc:Choice>
              <mc:Fallback>
                <p:oleObj name="" r:id="rId1" imgW="4203700" imgH="2616200" progId="Paint.Picture">
                  <p:embed/>
                  <p:pic>
                    <p:nvPicPr>
                      <p:cNvPr id="0" name="Изображение 8"/>
                      <p:cNvPicPr/>
                      <p:nvPr/>
                    </p:nvPicPr>
                    <p:blipFill>
                      <a:blip r:embed="rId2"/>
                      <a:stretch>
                        <a:fillRect/>
                      </a:stretch>
                    </p:blipFill>
                    <p:spPr>
                      <a:xfrm>
                        <a:off x="4471670" y="1546225"/>
                        <a:ext cx="4637405" cy="3686810"/>
                      </a:xfrm>
                      <a:prstGeom prst="rect">
                        <a:avLst/>
                      </a:prstGeom>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br>
              <a:rPr lang="ru-RU" altLang="en-US" sz="4000">
                <a:sym typeface="+mn-ea"/>
              </a:rPr>
            </a:br>
            <a:r>
              <a:rPr lang="ru-RU" altLang="en-US" sz="4000">
                <a:sym typeface="+mn-ea"/>
              </a:rPr>
              <a:t>IV. Trochlear Nerve </a:t>
            </a:r>
            <a:br>
              <a:rPr lang="ru-RU" altLang="en-US" sz="4000"/>
            </a:br>
            <a:endParaRPr lang="ru-RU" altLang="en-US" sz="4000"/>
          </a:p>
        </p:txBody>
      </p:sp>
      <p:sp>
        <p:nvSpPr>
          <p:cNvPr id="3" name="Замещающее содержимое 2"/>
          <p:cNvSpPr>
            <a:spLocks noGrp="1"/>
          </p:cNvSpPr>
          <p:nvPr>
            <p:ph sz="half" idx="1"/>
          </p:nvPr>
        </p:nvSpPr>
        <p:spPr>
          <a:xfrm>
            <a:off x="457200" y="1165860"/>
            <a:ext cx="4032504" cy="4525963"/>
          </a:xfrm>
        </p:spPr>
        <p:txBody>
          <a:bodyPr/>
          <a:p>
            <a:r>
              <a:rPr lang="ru-RU" altLang="en-US" sz="2400"/>
              <a:t>The motor neurons originate in the trochlear nucleus in the midbrain, and axons from the nucleus pass through </a:t>
            </a:r>
            <a:r>
              <a:rPr lang="ru-RU" altLang="en-US" sz="2400" b="1">
                <a:solidFill>
                  <a:srgbClr val="FF0000"/>
                </a:solidFill>
              </a:rPr>
              <a:t>the superior orbital fissure of orbit.</a:t>
            </a:r>
            <a:endParaRPr lang="ru-RU" altLang="en-US" sz="2400" b="1">
              <a:solidFill>
                <a:srgbClr val="FF0000"/>
              </a:solidFill>
            </a:endParaRPr>
          </a:p>
          <a:p>
            <a:r>
              <a:rPr lang="ru-RU" altLang="en-US" sz="2400" b="1">
                <a:solidFill>
                  <a:srgbClr val="FF0000"/>
                </a:solidFill>
              </a:rPr>
              <a:t> </a:t>
            </a:r>
            <a:r>
              <a:rPr lang="ru-RU" altLang="en-US" sz="2400"/>
              <a:t>These somatic motor axons innervate the superior oblique muscles of the eyeball. (extrinsic eyeball muscle that control movement of the eyeball)</a:t>
            </a:r>
            <a:endParaRPr lang="ru-RU" altLang="en-US" sz="2400"/>
          </a:p>
          <a:p>
            <a:endParaRPr lang="ru-RU" altLang="en-US" sz="2400"/>
          </a:p>
        </p:txBody>
      </p:sp>
      <p:graphicFrame>
        <p:nvGraphicFramePr>
          <p:cNvPr id="5" name="Замещающее содержимое 4"/>
          <p:cNvGraphicFramePr/>
          <p:nvPr>
            <p:ph sz="half" idx="2"/>
          </p:nvPr>
        </p:nvGraphicFramePr>
        <p:xfrm>
          <a:off x="4868545" y="1485900"/>
          <a:ext cx="4084320" cy="4115435"/>
        </p:xfrm>
        <a:graphic>
          <a:graphicData uri="http://schemas.openxmlformats.org/presentationml/2006/ole">
            <mc:AlternateContent xmlns:mc="http://schemas.openxmlformats.org/markup-compatibility/2006">
              <mc:Choice xmlns:v="urn:schemas-microsoft-com:vml" Requires="v">
                <p:oleObj spid="_x0000_s6" name="" r:id="rId1" imgW="2711450" imgH="2559050" progId="Paint.Picture">
                  <p:embed/>
                </p:oleObj>
              </mc:Choice>
              <mc:Fallback>
                <p:oleObj name="" r:id="rId1" imgW="2711450" imgH="2559050" progId="Paint.Picture">
                  <p:embed/>
                  <p:pic>
                    <p:nvPicPr>
                      <p:cNvPr id="0" name="Изображение 5"/>
                      <p:cNvPicPr/>
                      <p:nvPr/>
                    </p:nvPicPr>
                    <p:blipFill>
                      <a:blip r:embed="rId2"/>
                      <a:stretch>
                        <a:fillRect/>
                      </a:stretch>
                    </p:blipFill>
                    <p:spPr>
                      <a:xfrm>
                        <a:off x="4868545" y="1485900"/>
                        <a:ext cx="4084320" cy="4115435"/>
                      </a:xfrm>
                      <a:prstGeom prst="rect">
                        <a:avLst/>
                      </a:prstGeom>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 </a:t>
            </a:r>
            <a:endParaRPr lang="ru-RU" altLang="en-US"/>
          </a:p>
        </p:txBody>
      </p:sp>
      <p:sp>
        <p:nvSpPr>
          <p:cNvPr id="3" name="Замещающее содержимое 2"/>
          <p:cNvSpPr>
            <a:spLocks noGrp="1"/>
          </p:cNvSpPr>
          <p:nvPr>
            <p:ph idx="1"/>
          </p:nvPr>
        </p:nvSpPr>
        <p:spPr/>
        <p:txBody>
          <a:bodyPr/>
          <a:p>
            <a:r>
              <a:rPr lang="ru-RU" altLang="en-US"/>
              <a:t>Double vision and weakened ability to look downward; </a:t>
            </a:r>
            <a:endParaRPr lang="ru-RU" altLang="en-US"/>
          </a:p>
          <a:p>
            <a:r>
              <a:rPr lang="ru-RU" altLang="en-US"/>
              <a:t>eye points superolaterally and subject tends to tuck the chin in and tilt the head downward to minimize the double vision</a:t>
            </a:r>
            <a:endParaRPr lang="ru-RU"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Заголовок 28673"/>
          <p:cNvSpPr>
            <a:spLocks noGrp="1"/>
          </p:cNvSpPr>
          <p:nvPr>
            <p:ph type="title"/>
          </p:nvPr>
        </p:nvSpPr>
        <p:spPr>
          <a:xfrm>
            <a:off x="685800" y="0"/>
            <a:ext cx="7772400" cy="1143000"/>
          </a:xfrm>
        </p:spPr>
        <p:txBody>
          <a:bodyPr anchor="ctr"/>
          <a:p>
            <a:r>
              <a:t>Cranial Nerves</a:t>
            </a:r>
          </a:p>
        </p:txBody>
      </p:sp>
      <p:sp>
        <p:nvSpPr>
          <p:cNvPr id="28675" name="Замещающий текст 28674"/>
          <p:cNvSpPr>
            <a:spLocks noGrp="1"/>
          </p:cNvSpPr>
          <p:nvPr>
            <p:ph type="body" sz="half" idx="1"/>
          </p:nvPr>
        </p:nvSpPr>
        <p:spPr>
          <a:xfrm>
            <a:off x="609600" y="2057400"/>
            <a:ext cx="3810000" cy="3581400"/>
          </a:xfrm>
        </p:spPr>
        <p:txBody>
          <a:bodyPr/>
          <a:p>
            <a:pPr>
              <a:lnSpc>
                <a:spcPct val="90000"/>
              </a:lnSpc>
              <a:buClrTx/>
              <a:buSzTx/>
              <a:buFontTx/>
            </a:pPr>
            <a:r>
              <a:rPr sz="2800"/>
              <a:t>Olfactory (I)</a:t>
            </a:r>
            <a:endParaRPr sz="2800"/>
          </a:p>
          <a:p>
            <a:pPr>
              <a:lnSpc>
                <a:spcPct val="90000"/>
              </a:lnSpc>
              <a:buClrTx/>
              <a:buSzTx/>
              <a:buFontTx/>
            </a:pPr>
            <a:r>
              <a:rPr sz="2800"/>
              <a:t>Optic (II)</a:t>
            </a:r>
            <a:endParaRPr sz="2800"/>
          </a:p>
          <a:p>
            <a:pPr>
              <a:lnSpc>
                <a:spcPct val="90000"/>
              </a:lnSpc>
              <a:buClrTx/>
              <a:buSzTx/>
              <a:buFontTx/>
            </a:pPr>
            <a:r>
              <a:rPr sz="2800"/>
              <a:t>Oculomotor (III)</a:t>
            </a:r>
            <a:endParaRPr sz="2800"/>
          </a:p>
          <a:p>
            <a:pPr>
              <a:lnSpc>
                <a:spcPct val="90000"/>
              </a:lnSpc>
              <a:buClrTx/>
              <a:buSzTx/>
              <a:buFontTx/>
            </a:pPr>
            <a:r>
              <a:rPr sz="2800"/>
              <a:t>Trochlear (IV)</a:t>
            </a:r>
            <a:endParaRPr sz="2800"/>
          </a:p>
          <a:p>
            <a:pPr>
              <a:lnSpc>
                <a:spcPct val="90000"/>
              </a:lnSpc>
              <a:buClrTx/>
              <a:buSzTx/>
              <a:buFontTx/>
            </a:pPr>
            <a:r>
              <a:rPr sz="2800"/>
              <a:t>Trigeminal (V)</a:t>
            </a:r>
            <a:endParaRPr sz="2800"/>
          </a:p>
          <a:p>
            <a:pPr>
              <a:lnSpc>
                <a:spcPct val="90000"/>
              </a:lnSpc>
              <a:buClrTx/>
              <a:buSzTx/>
              <a:buFontTx/>
            </a:pPr>
            <a:r>
              <a:rPr sz="2800"/>
              <a:t>Abducens (VI)</a:t>
            </a:r>
            <a:endParaRPr sz="2800"/>
          </a:p>
          <a:p>
            <a:pPr>
              <a:lnSpc>
                <a:spcPct val="90000"/>
              </a:lnSpc>
              <a:buClrTx/>
              <a:buSzTx/>
              <a:buFontTx/>
            </a:pPr>
            <a:r>
              <a:rPr sz="2800"/>
              <a:t>Facial (VII)</a:t>
            </a:r>
            <a:endParaRPr sz="2800"/>
          </a:p>
        </p:txBody>
      </p:sp>
      <p:sp>
        <p:nvSpPr>
          <p:cNvPr id="28676" name="Замещающий текст 28675"/>
          <p:cNvSpPr>
            <a:spLocks noGrp="1"/>
          </p:cNvSpPr>
          <p:nvPr>
            <p:ph type="body" sz="half" idx="2"/>
          </p:nvPr>
        </p:nvSpPr>
        <p:spPr>
          <a:xfrm>
            <a:off x="4267200" y="2057400"/>
            <a:ext cx="4267200" cy="4114800"/>
          </a:xfrm>
        </p:spPr>
        <p:txBody>
          <a:bodyPr/>
          <a:p>
            <a:pPr>
              <a:buClrTx/>
              <a:buSzTx/>
              <a:buFontTx/>
            </a:pPr>
            <a:r>
              <a:rPr sz="2800"/>
              <a:t>Vestibulocochlear (VIII)</a:t>
            </a:r>
            <a:endParaRPr sz="2800"/>
          </a:p>
          <a:p>
            <a:pPr lvl="1"/>
            <a:r>
              <a:rPr sz="2400"/>
              <a:t>Also known as auditory</a:t>
            </a:r>
            <a:endParaRPr sz="2400"/>
          </a:p>
          <a:p>
            <a:pPr>
              <a:buClrTx/>
              <a:buSzTx/>
              <a:buFontTx/>
            </a:pPr>
            <a:r>
              <a:rPr sz="2800"/>
              <a:t>Glossopharyngeal (IX)</a:t>
            </a:r>
            <a:endParaRPr sz="2800"/>
          </a:p>
          <a:p>
            <a:pPr>
              <a:buClrTx/>
              <a:buSzTx/>
              <a:buFontTx/>
            </a:pPr>
            <a:r>
              <a:rPr sz="2800"/>
              <a:t>Vagus (X)</a:t>
            </a:r>
            <a:endParaRPr sz="2800"/>
          </a:p>
          <a:p>
            <a:pPr>
              <a:buClrTx/>
              <a:buSzTx/>
              <a:buFontTx/>
            </a:pPr>
            <a:r>
              <a:rPr sz="2800"/>
              <a:t>Accessory (XI)</a:t>
            </a:r>
            <a:endParaRPr sz="2800"/>
          </a:p>
          <a:p>
            <a:pPr lvl="1"/>
            <a:r>
              <a:rPr sz="2400"/>
              <a:t>Also known as spinal accessory</a:t>
            </a:r>
            <a:endParaRPr sz="2400"/>
          </a:p>
          <a:p>
            <a:pPr>
              <a:buClrTx/>
              <a:buSzTx/>
              <a:buFontTx/>
            </a:pPr>
            <a:r>
              <a:rPr sz="2800"/>
              <a:t>Hypoglossal (XII)</a:t>
            </a:r>
            <a:endParaRPr sz="2800"/>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5">
                                            <p:txEl>
                                              <p:charRg st="0" end="1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5">
                                            <p:txEl>
                                              <p:charRg st="14" end="2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5">
                                            <p:txEl>
                                              <p:charRg st="25" end="4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5">
                                            <p:txEl>
                                              <p:charRg st="42" end="5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675">
                                            <p:txEl>
                                              <p:charRg st="57" end="7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675">
                                            <p:txEl>
                                              <p:charRg st="72" end="8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675">
                                            <p:txEl>
                                              <p:charRg st="86" end="9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76">
                                            <p:txEl>
                                              <p:charRg st="0" end="2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8676">
                                            <p:txEl>
                                              <p:charRg st="25" end="4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8676">
                                            <p:txEl>
                                              <p:charRg st="48" end="7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8676">
                                            <p:txEl>
                                              <p:charRg st="70" end="8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8676">
                                            <p:txEl>
                                              <p:charRg st="80" end="9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8676">
                                            <p:txEl>
                                              <p:charRg st="95" end="12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8676">
                                            <p:txEl>
                                              <p:charRg st="126" end="14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ldLvl="3" build="p"/>
      <p:bldP spid="28676" grpId="0" bldLvl="3"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Clinical Test</a:t>
            </a:r>
            <a:endParaRPr lang="ru-RU" altLang="en-US"/>
          </a:p>
        </p:txBody>
      </p:sp>
      <p:sp>
        <p:nvSpPr>
          <p:cNvPr id="3" name="Замещающее содержимое 2"/>
          <p:cNvSpPr>
            <a:spLocks noGrp="1"/>
          </p:cNvSpPr>
          <p:nvPr>
            <p:ph sz="half" idx="1"/>
          </p:nvPr>
        </p:nvSpPr>
        <p:spPr>
          <a:xfrm>
            <a:off x="457200" y="1303655"/>
            <a:ext cx="4077335" cy="5051425"/>
          </a:xfrm>
        </p:spPr>
        <p:txBody>
          <a:bodyPr/>
          <a:p>
            <a:r>
              <a:rPr lang="ru-RU" altLang="en-US"/>
              <a:t>Ask subject to tilt the head toward one </a:t>
            </a:r>
            <a:r>
              <a:rPr lang="en-US" altLang="ru-RU"/>
              <a:t>s</a:t>
            </a:r>
            <a:r>
              <a:rPr lang="ru-RU" altLang="en-US"/>
              <a:t>houlder; affected eye shows upward deviation when head is tilted toward that side </a:t>
            </a:r>
            <a:r>
              <a:rPr lang="en-US" altLang="ru-RU"/>
              <a:t>(</a:t>
            </a:r>
            <a:r>
              <a:rPr lang="ru-RU" altLang="en-US"/>
              <a:t>Bielschowsky’s head tilt test)</a:t>
            </a:r>
            <a:endParaRPr lang="ru-RU" altLang="en-US"/>
          </a:p>
          <a:p>
            <a:endParaRPr lang="ru-RU" altLang="en-US"/>
          </a:p>
        </p:txBody>
      </p:sp>
      <p:pic>
        <p:nvPicPr>
          <p:cNvPr id="7" name="Изображение 7"/>
          <p:cNvPicPr>
            <a:picLocks noChangeAspect="1"/>
          </p:cNvPicPr>
          <p:nvPr>
            <p:ph sz="half" idx="2"/>
          </p:nvPr>
        </p:nvPicPr>
        <p:blipFill>
          <a:blip r:embed="rId1"/>
          <a:srcRect l="36520" t="51950" r="23583" b="22032"/>
          <a:stretch>
            <a:fillRect/>
          </a:stretch>
        </p:blipFill>
        <p:spPr>
          <a:xfrm>
            <a:off x="4654550" y="2729230"/>
            <a:ext cx="4032250" cy="22675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205740" y="183515"/>
            <a:ext cx="8229600" cy="812165"/>
          </a:xfrm>
        </p:spPr>
        <p:txBody>
          <a:bodyPr/>
          <a:p>
            <a:r>
              <a:rPr lang="ru-RU" altLang="en-US" sz="4000"/>
              <a:t>V. Trigeminal Nerve </a:t>
            </a:r>
            <a:endParaRPr lang="ru-RU" altLang="en-US" sz="4000"/>
          </a:p>
        </p:txBody>
      </p:sp>
      <p:sp>
        <p:nvSpPr>
          <p:cNvPr id="3" name="Замещающее содержимое 2"/>
          <p:cNvSpPr>
            <a:spLocks noGrp="1"/>
          </p:cNvSpPr>
          <p:nvPr>
            <p:ph sz="half" idx="1"/>
          </p:nvPr>
        </p:nvSpPr>
        <p:spPr>
          <a:xfrm>
            <a:off x="-11430" y="1242060"/>
            <a:ext cx="4032504" cy="4525963"/>
          </a:xfrm>
        </p:spPr>
        <p:txBody>
          <a:bodyPr/>
          <a:p>
            <a:r>
              <a:rPr lang="ru-RU" altLang="en-US" sz="2000"/>
              <a:t> </a:t>
            </a:r>
            <a:r>
              <a:rPr lang="ru-RU" altLang="en-US" sz="2800"/>
              <a:t>Mixed nerve</a:t>
            </a:r>
            <a:endParaRPr lang="ru-RU" altLang="en-US" sz="2800"/>
          </a:p>
          <a:p>
            <a:r>
              <a:rPr lang="ru-RU" altLang="en-US" sz="2800"/>
              <a:t> Largest cranial nerve</a:t>
            </a:r>
            <a:endParaRPr lang="ru-RU" altLang="en-US" sz="2800"/>
          </a:p>
          <a:p>
            <a:r>
              <a:rPr lang="ru-RU" altLang="en-US" sz="2800"/>
              <a:t> 2 roots from venterolateral of the pons</a:t>
            </a:r>
            <a:endParaRPr lang="ru-RU" altLang="en-US" sz="2800"/>
          </a:p>
          <a:p>
            <a:r>
              <a:rPr lang="ru-RU" altLang="en-US" sz="2800"/>
              <a:t>Have large sensory root and small motor root</a:t>
            </a:r>
            <a:endParaRPr lang="ru-RU" altLang="en-US" sz="2000"/>
          </a:p>
          <a:p>
            <a:endParaRPr lang="en-US" altLang="ru-RU" sz="2000"/>
          </a:p>
        </p:txBody>
      </p:sp>
      <p:graphicFrame>
        <p:nvGraphicFramePr>
          <p:cNvPr id="9" name="Замещающее содержимое 8"/>
          <p:cNvGraphicFramePr>
            <a:graphicFrameLocks noChangeAspect="1"/>
          </p:cNvGraphicFramePr>
          <p:nvPr>
            <p:ph sz="half" idx="2"/>
          </p:nvPr>
        </p:nvGraphicFramePr>
        <p:xfrm>
          <a:off x="4670425" y="1389380"/>
          <a:ext cx="4485640" cy="4378960"/>
        </p:xfrm>
        <a:graphic>
          <a:graphicData uri="http://schemas.openxmlformats.org/presentationml/2006/ole">
            <mc:AlternateContent xmlns:mc="http://schemas.openxmlformats.org/markup-compatibility/2006">
              <mc:Choice xmlns:v="urn:schemas-microsoft-com:vml" Requires="v">
                <p:oleObj spid="_x0000_s10" name="" r:id="rId1" imgW="2647950" imgH="2584450" progId="Paint.Picture">
                  <p:embed/>
                </p:oleObj>
              </mc:Choice>
              <mc:Fallback>
                <p:oleObj name="" r:id="rId1" imgW="2647950" imgH="2584450" progId="Paint.Picture">
                  <p:embed/>
                  <p:pic>
                    <p:nvPicPr>
                      <p:cNvPr id="0" name="Изображение 9"/>
                      <p:cNvPicPr/>
                      <p:nvPr/>
                    </p:nvPicPr>
                    <p:blipFill>
                      <a:blip r:embed="rId2"/>
                      <a:stretch>
                        <a:fillRect/>
                      </a:stretch>
                    </p:blipFill>
                    <p:spPr>
                      <a:xfrm>
                        <a:off x="4670425" y="1389380"/>
                        <a:ext cx="4485640" cy="4378960"/>
                      </a:xfrm>
                      <a:prstGeom prst="rect">
                        <a:avLst/>
                      </a:prstGeom>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Заголовок 7"/>
          <p:cNvSpPr>
            <a:spLocks noGrp="1"/>
          </p:cNvSpPr>
          <p:nvPr>
            <p:ph type="title"/>
          </p:nvPr>
        </p:nvSpPr>
        <p:spPr>
          <a:xfrm>
            <a:off x="457200" y="274955"/>
            <a:ext cx="8229600" cy="777875"/>
          </a:xfrm>
        </p:spPr>
        <p:txBody>
          <a:bodyPr/>
          <a:p>
            <a:r>
              <a:rPr lang="ru-RU" altLang="en-US">
                <a:sym typeface="+mn-ea"/>
              </a:rPr>
              <a:t>V. Trigeminal Nerve </a:t>
            </a:r>
            <a:br>
              <a:rPr lang="ru-RU" altLang="en-US"/>
            </a:br>
            <a:endParaRPr lang="ru-RU" altLang="en-US"/>
          </a:p>
        </p:txBody>
      </p:sp>
      <p:sp>
        <p:nvSpPr>
          <p:cNvPr id="3" name="Замещающее содержимое 2"/>
          <p:cNvSpPr>
            <a:spLocks noGrp="1"/>
          </p:cNvSpPr>
          <p:nvPr>
            <p:ph sz="half" idx="1"/>
          </p:nvPr>
        </p:nvSpPr>
        <p:spPr>
          <a:xfrm>
            <a:off x="457200" y="1166495"/>
            <a:ext cx="4032504" cy="4525963"/>
          </a:xfrm>
        </p:spPr>
        <p:txBody>
          <a:bodyPr/>
          <a:p>
            <a:r>
              <a:rPr lang="ru-RU" altLang="en-US" sz="2800">
                <a:sym typeface="+mn-ea"/>
              </a:rPr>
              <a:t>The main function of the trigeminal nerve is to receive sensation from the face and control the four muscles of mastication </a:t>
            </a:r>
            <a:r>
              <a:rPr lang="en-US" altLang="ru-RU" sz="2800">
                <a:sym typeface="+mn-ea"/>
              </a:rPr>
              <a:t>(</a:t>
            </a:r>
            <a:r>
              <a:rPr lang="ru-RU" altLang="en-US" sz="2800">
                <a:sym typeface="+mn-ea"/>
              </a:rPr>
              <a:t>the masseter, temporalis,medial pterygoid, and the lateral pterygoid.</a:t>
            </a:r>
            <a:r>
              <a:rPr lang="en-US" altLang="ru-RU" sz="2800">
                <a:sym typeface="+mn-ea"/>
              </a:rPr>
              <a:t>)</a:t>
            </a:r>
            <a:endParaRPr lang="en-US" altLang="ru-RU" sz="2800"/>
          </a:p>
          <a:p>
            <a:endParaRPr lang="en-US" altLang="ru-RU" sz="2800"/>
          </a:p>
        </p:txBody>
      </p:sp>
      <p:graphicFrame>
        <p:nvGraphicFramePr>
          <p:cNvPr id="6" name="Замещающее содержимое 5"/>
          <p:cNvGraphicFramePr>
            <a:graphicFrameLocks noChangeAspect="1"/>
          </p:cNvGraphicFramePr>
          <p:nvPr>
            <p:ph sz="half" idx="2"/>
          </p:nvPr>
        </p:nvGraphicFramePr>
        <p:xfrm>
          <a:off x="4654550" y="1724025"/>
          <a:ext cx="4437380" cy="3753485"/>
        </p:xfrm>
        <a:graphic>
          <a:graphicData uri="http://schemas.openxmlformats.org/presentationml/2006/ole">
            <mc:AlternateContent xmlns:mc="http://schemas.openxmlformats.org/markup-compatibility/2006">
              <mc:Choice xmlns:v="urn:schemas-microsoft-com:vml" Requires="v">
                <p:oleObj spid="_x0000_s7" name="" r:id="rId1" imgW="5403850" imgH="3962400" progId="Paint.Picture">
                  <p:embed/>
                </p:oleObj>
              </mc:Choice>
              <mc:Fallback>
                <p:oleObj name="" r:id="rId1" imgW="5403850" imgH="3962400" progId="Paint.Picture">
                  <p:embed/>
                  <p:pic>
                    <p:nvPicPr>
                      <p:cNvPr id="0" name="Изображение 5"/>
                      <p:cNvPicPr/>
                      <p:nvPr/>
                    </p:nvPicPr>
                    <p:blipFill>
                      <a:blip r:embed="rId2"/>
                      <a:stretch>
                        <a:fillRect/>
                      </a:stretch>
                    </p:blipFill>
                    <p:spPr>
                      <a:xfrm>
                        <a:off x="4654550" y="1724025"/>
                        <a:ext cx="4437380" cy="3753485"/>
                      </a:xfrm>
                      <a:prstGeom prst="rect">
                        <a:avLst/>
                      </a:prstGeom>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мещающий номер слайда 3"/>
          <p:cNvSpPr>
            <a:spLocks noGrp="1"/>
          </p:cNvSpPr>
          <p:nvPr>
            <p:ph type="sldNum" sz="quarter" idx="12"/>
          </p:nvPr>
        </p:nvSpPr>
        <p:spPr/>
        <p:txBody>
          <a:bodyPr/>
          <a:p>
            <a:pPr lvl="0"/>
            <a:r>
              <a:rPr dirty="0"/>
              <a:t>13-</a:t>
            </a:r>
            <a:fld id="{9A0DB2DC-4C9A-4742-B13C-FB6460FD3503}" type="slidenum">
              <a:rPr lang="en-US" sz="1400" dirty="0"/>
            </a:fld>
            <a:endParaRPr lang="en-US" sz="1400" dirty="0"/>
          </a:p>
        </p:txBody>
      </p:sp>
      <p:pic>
        <p:nvPicPr>
          <p:cNvPr id="8" name="Изображение 7"/>
          <p:cNvPicPr>
            <a:picLocks noChangeAspect="1"/>
          </p:cNvPicPr>
          <p:nvPr/>
        </p:nvPicPr>
        <p:blipFill>
          <a:blip r:embed="rId1"/>
          <a:stretch>
            <a:fillRect/>
          </a:stretch>
        </p:blipFill>
        <p:spPr>
          <a:xfrm>
            <a:off x="-90805" y="22860"/>
            <a:ext cx="9264650" cy="669861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Заголовок 2"/>
          <p:cNvSpPr>
            <a:spLocks noGrp="1"/>
          </p:cNvSpPr>
          <p:nvPr>
            <p:ph type="title"/>
          </p:nvPr>
        </p:nvSpPr>
        <p:spPr>
          <a:xfrm>
            <a:off x="457200" y="274955"/>
            <a:ext cx="8229600" cy="835660"/>
          </a:xfrm>
        </p:spPr>
        <p:txBody>
          <a:bodyPr/>
          <a:p>
            <a:r>
              <a:rPr lang="ru-RU" altLang="en-US"/>
              <a:t>VI. Abducens Nerve</a:t>
            </a:r>
            <a:endParaRPr lang="ru-RU" altLang="en-US"/>
          </a:p>
        </p:txBody>
      </p:sp>
      <p:sp>
        <p:nvSpPr>
          <p:cNvPr id="4" name="Замещающее содержимое 3"/>
          <p:cNvSpPr>
            <a:spLocks noGrp="1"/>
          </p:cNvSpPr>
          <p:nvPr>
            <p:ph sz="half" idx="1"/>
          </p:nvPr>
        </p:nvSpPr>
        <p:spPr>
          <a:xfrm>
            <a:off x="354330" y="1040130"/>
            <a:ext cx="4032504" cy="4525963"/>
          </a:xfrm>
        </p:spPr>
        <p:txBody>
          <a:bodyPr/>
          <a:p>
            <a:r>
              <a:rPr lang="ru-RU" altLang="en-US" sz="2600"/>
              <a:t>This nerve controls a muscle that turns the eyeball laterally.</a:t>
            </a:r>
            <a:endParaRPr lang="ru-RU" altLang="en-US" sz="2600"/>
          </a:p>
          <a:p>
            <a:r>
              <a:rPr lang="ru-RU" altLang="en-US" sz="2600"/>
              <a:t> Motor nerve</a:t>
            </a:r>
            <a:endParaRPr lang="ru-RU" altLang="en-US" sz="2600"/>
          </a:p>
          <a:p>
            <a:r>
              <a:rPr lang="ru-RU" altLang="en-US" sz="2600"/>
              <a:t>Origin – abducens nucleus of the pons </a:t>
            </a:r>
            <a:endParaRPr lang="ru-RU" altLang="en-US" sz="2600"/>
          </a:p>
          <a:p>
            <a:r>
              <a:rPr lang="ru-RU" altLang="en-US" sz="2600"/>
              <a:t> Somatic motor axons extend from the nucleus to the lateral rectus muscle of the eyeball, through the superior orbital fissure of the orbit</a:t>
            </a:r>
            <a:endParaRPr lang="ru-RU" altLang="en-US" sz="2600"/>
          </a:p>
        </p:txBody>
      </p:sp>
      <p:sp>
        <p:nvSpPr>
          <p:cNvPr id="2" name="Замещающий номер слайда 1"/>
          <p:cNvSpPr>
            <a:spLocks noGrp="1"/>
          </p:cNvSpPr>
          <p:nvPr>
            <p:ph type="sldNum" sz="quarter" idx="12"/>
          </p:nvPr>
        </p:nvSpPr>
        <p:spPr/>
        <p:txBody>
          <a:bodyPr/>
          <a:p>
            <a:pPr lvl="0"/>
            <a:r>
              <a:rPr dirty="0"/>
              <a:t>13-</a:t>
            </a:r>
            <a:fld id="{9A0DB2DC-4C9A-4742-B13C-FB6460FD3503}" type="slidenum">
              <a:rPr lang="en-US" sz="1400" dirty="0"/>
            </a:fld>
            <a:endParaRPr lang="en-US" sz="1400" dirty="0"/>
          </a:p>
        </p:txBody>
      </p:sp>
      <p:graphicFrame>
        <p:nvGraphicFramePr>
          <p:cNvPr id="5" name="Замещающее содержимое 4"/>
          <p:cNvGraphicFramePr/>
          <p:nvPr>
            <p:ph sz="half" idx="2"/>
          </p:nvPr>
        </p:nvGraphicFramePr>
        <p:xfrm>
          <a:off x="4750435" y="1040130"/>
          <a:ext cx="3736975" cy="3018790"/>
        </p:xfrm>
        <a:graphic>
          <a:graphicData uri="http://schemas.openxmlformats.org/presentationml/2006/ole">
            <mc:AlternateContent xmlns:mc="http://schemas.openxmlformats.org/markup-compatibility/2006">
              <mc:Choice xmlns:v="urn:schemas-microsoft-com:vml" Requires="v">
                <p:oleObj spid="_x0000_s6" name="" r:id="rId1" imgW="2717800" imgH="2559050" progId="Paint.Picture">
                  <p:embed/>
                </p:oleObj>
              </mc:Choice>
              <mc:Fallback>
                <p:oleObj name="" r:id="rId1" imgW="2717800" imgH="2559050" progId="Paint.Picture">
                  <p:embed/>
                  <p:pic>
                    <p:nvPicPr>
                      <p:cNvPr id="0" name="Изображение 5"/>
                      <p:cNvPicPr/>
                      <p:nvPr/>
                    </p:nvPicPr>
                    <p:blipFill>
                      <a:blip r:embed="rId2"/>
                      <a:stretch>
                        <a:fillRect/>
                      </a:stretch>
                    </p:blipFill>
                    <p:spPr>
                      <a:xfrm>
                        <a:off x="4750435" y="1040130"/>
                        <a:ext cx="3736975" cy="3018790"/>
                      </a:xfrm>
                      <a:prstGeom prst="rect">
                        <a:avLst/>
                      </a:prstGeom>
                    </p:spPr>
                  </p:pic>
                </p:oleObj>
              </mc:Fallback>
            </mc:AlternateContent>
          </a:graphicData>
        </a:graphic>
      </p:graphicFrame>
      <p:graphicFrame>
        <p:nvGraphicFramePr>
          <p:cNvPr id="7" name="Объект 6"/>
          <p:cNvGraphicFramePr/>
          <p:nvPr/>
        </p:nvGraphicFramePr>
        <p:xfrm>
          <a:off x="4387215" y="3876040"/>
          <a:ext cx="4319270" cy="2677160"/>
        </p:xfrm>
        <a:graphic>
          <a:graphicData uri="http://schemas.openxmlformats.org/presentationml/2006/ole">
            <mc:AlternateContent xmlns:mc="http://schemas.openxmlformats.org/markup-compatibility/2006">
              <mc:Choice xmlns:v="urn:schemas-microsoft-com:vml" Requires="v">
                <p:oleObj spid="_x0000_s8" name="" r:id="rId3" imgW="4171950" imgH="2108200" progId="Paint.Picture">
                  <p:embed/>
                </p:oleObj>
              </mc:Choice>
              <mc:Fallback>
                <p:oleObj name="" r:id="rId3" imgW="4171950" imgH="2108200" progId="Paint.Picture">
                  <p:embed/>
                  <p:pic>
                    <p:nvPicPr>
                      <p:cNvPr id="0" name="Изображение 7"/>
                      <p:cNvPicPr/>
                      <p:nvPr/>
                    </p:nvPicPr>
                    <p:blipFill>
                      <a:blip r:embed="rId4"/>
                      <a:stretch>
                        <a:fillRect/>
                      </a:stretch>
                    </p:blipFill>
                    <p:spPr>
                      <a:xfrm>
                        <a:off x="4387215" y="3876040"/>
                        <a:ext cx="4319270" cy="2677160"/>
                      </a:xfrm>
                      <a:prstGeom prst="rect">
                        <a:avLst/>
                      </a:prstGeom>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a:t>
            </a:r>
            <a:endParaRPr lang="ru-RU" altLang="en-US"/>
          </a:p>
        </p:txBody>
      </p:sp>
      <p:sp>
        <p:nvSpPr>
          <p:cNvPr id="3" name="Замещающее содержимое 2"/>
          <p:cNvSpPr>
            <a:spLocks noGrp="1"/>
          </p:cNvSpPr>
          <p:nvPr>
            <p:ph sz="half" idx="1"/>
          </p:nvPr>
        </p:nvSpPr>
        <p:spPr>
          <a:xfrm>
            <a:off x="457200" y="1600200"/>
            <a:ext cx="4054475" cy="2691765"/>
          </a:xfrm>
        </p:spPr>
        <p:txBody>
          <a:bodyPr/>
          <a:p>
            <a:r>
              <a:rPr lang="ru-RU" altLang="en-US"/>
              <a:t>Inability to turn eye laterally; at rest, eye turns medially because of action of antagonistic muscles</a:t>
            </a:r>
            <a:endParaRPr lang="ru-RU" altLang="en-US"/>
          </a:p>
        </p:txBody>
      </p:sp>
      <p:pic>
        <p:nvPicPr>
          <p:cNvPr id="8" name="Замещающее содержимое 7"/>
          <p:cNvPicPr>
            <a:picLocks noChangeAspect="1"/>
          </p:cNvPicPr>
          <p:nvPr>
            <p:ph sz="half" idx="2"/>
          </p:nvPr>
        </p:nvPicPr>
        <p:blipFill>
          <a:blip r:embed="rId1"/>
          <a:stretch>
            <a:fillRect/>
          </a:stretch>
        </p:blipFill>
        <p:spPr>
          <a:xfrm>
            <a:off x="5285740" y="1716405"/>
            <a:ext cx="3495675" cy="2576195"/>
          </a:xfrm>
          <a:prstGeom prst="rect">
            <a:avLst/>
          </a:prstGeom>
        </p:spPr>
      </p:pic>
      <p:sp>
        <p:nvSpPr>
          <p:cNvPr id="9" name="Заголовок 1"/>
          <p:cNvSpPr>
            <a:spLocks noGrp="1"/>
          </p:cNvSpPr>
          <p:nvPr/>
        </p:nvSpPr>
        <p:spPr>
          <a:xfrm>
            <a:off x="457200" y="4629150"/>
            <a:ext cx="8229600" cy="75438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ru-RU" altLang="en-US"/>
              <a:t>Clinical Test</a:t>
            </a:r>
            <a:endParaRPr lang="ru-RU" altLang="en-US"/>
          </a:p>
        </p:txBody>
      </p:sp>
      <p:sp>
        <p:nvSpPr>
          <p:cNvPr id="10" name="Текстовое поле 9"/>
          <p:cNvSpPr txBox="1"/>
          <p:nvPr/>
        </p:nvSpPr>
        <p:spPr>
          <a:xfrm>
            <a:off x="722630" y="5563235"/>
            <a:ext cx="6963410" cy="583565"/>
          </a:xfrm>
          <a:prstGeom prst="rect">
            <a:avLst/>
          </a:prstGeom>
          <a:noFill/>
        </p:spPr>
        <p:txBody>
          <a:bodyPr wrap="square" rtlCol="0" anchor="t">
            <a:spAutoFit/>
          </a:bodyPr>
          <a:p>
            <a:r>
              <a:rPr lang="ru-RU" altLang="en-US" sz="3200"/>
              <a:t>Test lateral eye movement</a:t>
            </a:r>
            <a:endParaRPr lang="ru-RU" altLang="en-US" sz="3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674370"/>
          </a:xfrm>
        </p:spPr>
        <p:txBody>
          <a:bodyPr/>
          <a:p>
            <a:r>
              <a:rPr lang="ru-RU" altLang="en-US" sz="2800"/>
              <a:t>VII. Facial Nerve</a:t>
            </a:r>
            <a:endParaRPr lang="ru-RU" altLang="en-US" sz="2800"/>
          </a:p>
        </p:txBody>
      </p:sp>
      <p:sp>
        <p:nvSpPr>
          <p:cNvPr id="3" name="Замещающее содержимое 2"/>
          <p:cNvSpPr>
            <a:spLocks noGrp="1"/>
          </p:cNvSpPr>
          <p:nvPr>
            <p:ph sz="half" idx="1"/>
          </p:nvPr>
        </p:nvSpPr>
        <p:spPr>
          <a:xfrm>
            <a:off x="457200" y="1086485"/>
            <a:ext cx="4342765" cy="5377180"/>
          </a:xfrm>
        </p:spPr>
        <p:txBody>
          <a:bodyPr/>
          <a:p>
            <a:r>
              <a:rPr lang="ru-RU" altLang="en-US" sz="2000"/>
              <a:t>This is the major motor nerve of the facial muscles.</a:t>
            </a:r>
            <a:endParaRPr lang="ru-RU" altLang="en-US" sz="2000"/>
          </a:p>
          <a:p>
            <a:r>
              <a:rPr lang="ru-RU" altLang="en-US" sz="2000" b="1">
                <a:sym typeface="+mn-ea"/>
              </a:rPr>
              <a:t>Origin</a:t>
            </a:r>
            <a:r>
              <a:rPr lang="ru-RU" altLang="en-US" sz="2000">
                <a:sym typeface="+mn-ea"/>
              </a:rPr>
              <a:t>:  </a:t>
            </a:r>
            <a:endParaRPr lang="ru-RU" altLang="en-US" sz="2000"/>
          </a:p>
          <a:p>
            <a:pPr lvl="1"/>
            <a:r>
              <a:rPr lang="ru-RU" altLang="en-US" sz="2000">
                <a:sym typeface="+mn-ea"/>
              </a:rPr>
              <a:t>Sensory: Taste buds of anterior two-thirdsof tongue</a:t>
            </a:r>
            <a:endParaRPr lang="ru-RU" altLang="en-US" sz="2000"/>
          </a:p>
          <a:p>
            <a:pPr lvl="1"/>
            <a:r>
              <a:rPr lang="ru-RU" altLang="en-US" sz="2000">
                <a:sym typeface="+mn-ea"/>
              </a:rPr>
              <a:t>Motor: Pons </a:t>
            </a:r>
            <a:endParaRPr lang="ru-RU" altLang="en-US" sz="2000">
              <a:sym typeface="+mn-ea"/>
            </a:endParaRPr>
          </a:p>
          <a:p>
            <a:pPr marL="285750" lvl="1">
              <a:buFont typeface="Arial" panose="020B0604020202020204" pitchFamily="34" charset="0"/>
              <a:buChar char="•"/>
            </a:pPr>
            <a:r>
              <a:rPr lang="ru-RU" altLang="en-US" sz="2000" b="1"/>
              <a:t>Termination</a:t>
            </a:r>
            <a:r>
              <a:rPr lang="ru-RU" altLang="en-US" sz="2000"/>
              <a:t>: </a:t>
            </a:r>
            <a:endParaRPr lang="ru-RU" altLang="en-US" sz="2000"/>
          </a:p>
          <a:p>
            <a:pPr lvl="1"/>
            <a:r>
              <a:rPr lang="ru-RU" altLang="en-US" sz="2000"/>
              <a:t>Sensory: Thalamus</a:t>
            </a:r>
            <a:endParaRPr lang="ru-RU" altLang="en-US" sz="2000"/>
          </a:p>
          <a:p>
            <a:pPr lvl="1"/>
            <a:r>
              <a:rPr lang="ru-RU" altLang="en-US" sz="2000"/>
              <a:t>Motor: Somatic fibers to digastric muscle, stapedius muscle of middle ear, stylohyoid muscle, muscles of facial expression. </a:t>
            </a:r>
            <a:endParaRPr lang="ru-RU" altLang="en-US" sz="2000"/>
          </a:p>
          <a:p>
            <a:pPr lvl="1"/>
            <a:r>
              <a:rPr lang="ru-RU" altLang="en-US" sz="2000"/>
              <a:t>Autonomic fibers to submandibular and sublingual salivary glands, tear glands, nasal and palatine glands</a:t>
            </a:r>
            <a:endParaRPr lang="ru-RU" altLang="en-US" sz="2000"/>
          </a:p>
          <a:p>
            <a:endParaRPr lang="ru-RU" altLang="en-US" sz="2000"/>
          </a:p>
          <a:p>
            <a:pPr marL="457200" lvl="1" indent="0">
              <a:buNone/>
            </a:pPr>
            <a:endParaRPr lang="ru-RU" altLang="en-US" sz="2000"/>
          </a:p>
        </p:txBody>
      </p:sp>
      <p:graphicFrame>
        <p:nvGraphicFramePr>
          <p:cNvPr id="6" name="Замещающее содержимое 5"/>
          <p:cNvGraphicFramePr/>
          <p:nvPr>
            <p:ph sz="half" idx="2"/>
          </p:nvPr>
        </p:nvGraphicFramePr>
        <p:xfrm>
          <a:off x="5320030" y="949325"/>
          <a:ext cx="3569335" cy="3216910"/>
        </p:xfrm>
        <a:graphic>
          <a:graphicData uri="http://schemas.openxmlformats.org/presentationml/2006/ole">
            <mc:AlternateContent xmlns:mc="http://schemas.openxmlformats.org/markup-compatibility/2006">
              <mc:Choice xmlns:v="urn:schemas-microsoft-com:vml" Requires="v">
                <p:oleObj spid="_x0000_s7" name="" r:id="rId1" imgW="3270250" imgH="3054350" progId="Paint.Picture">
                  <p:embed/>
                </p:oleObj>
              </mc:Choice>
              <mc:Fallback>
                <p:oleObj name="" r:id="rId1" imgW="3270250" imgH="3054350" progId="Paint.Picture">
                  <p:embed/>
                  <p:pic>
                    <p:nvPicPr>
                      <p:cNvPr id="0" name="Изображение 6"/>
                      <p:cNvPicPr/>
                      <p:nvPr/>
                    </p:nvPicPr>
                    <p:blipFill>
                      <a:blip r:embed="rId2"/>
                      <a:stretch>
                        <a:fillRect/>
                      </a:stretch>
                    </p:blipFill>
                    <p:spPr>
                      <a:xfrm>
                        <a:off x="5320030" y="949325"/>
                        <a:ext cx="3569335" cy="3216910"/>
                      </a:xfrm>
                      <a:prstGeom prst="rect">
                        <a:avLst/>
                      </a:prstGeom>
                    </p:spPr>
                  </p:pic>
                </p:oleObj>
              </mc:Fallback>
            </mc:AlternateContent>
          </a:graphicData>
        </a:graphic>
      </p:graphicFrame>
      <p:sp>
        <p:nvSpPr>
          <p:cNvPr id="8" name="Текстовое поле 7"/>
          <p:cNvSpPr txBox="1"/>
          <p:nvPr/>
        </p:nvSpPr>
        <p:spPr>
          <a:xfrm>
            <a:off x="5320030" y="4692015"/>
            <a:ext cx="3272790" cy="1198880"/>
          </a:xfrm>
          <a:prstGeom prst="rect">
            <a:avLst/>
          </a:prstGeom>
          <a:noFill/>
        </p:spPr>
        <p:txBody>
          <a:bodyPr wrap="square" rtlCol="0" anchor="t">
            <a:spAutoFit/>
          </a:bodyPr>
          <a:p>
            <a:r>
              <a:rPr lang="ru-RU" altLang="en-US"/>
              <a:t>Cranial Passage: Internal acoustic meatus and</a:t>
            </a:r>
            <a:endParaRPr lang="ru-RU" altLang="en-US"/>
          </a:p>
          <a:p>
            <a:r>
              <a:rPr lang="ru-RU" altLang="en-US"/>
              <a:t>stylomastoid  foramen</a:t>
            </a:r>
            <a:endParaRPr lang="ru-RU"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765175"/>
          </a:xfrm>
        </p:spPr>
        <p:txBody>
          <a:bodyPr/>
          <a:p>
            <a:r>
              <a:rPr lang="en-US" altLang="en-US">
                <a:sym typeface="+mn-ea"/>
              </a:rPr>
              <a:t>Fi</a:t>
            </a:r>
            <a:r>
              <a:rPr lang="ru-RU" altLang="en-US">
                <a:sym typeface="+mn-ea"/>
              </a:rPr>
              <a:t>ve prominent branches:</a:t>
            </a:r>
            <a:endParaRPr lang="ru-RU" altLang="en-US">
              <a:sym typeface="+mn-ea"/>
            </a:endParaRPr>
          </a:p>
        </p:txBody>
      </p:sp>
      <p:sp>
        <p:nvSpPr>
          <p:cNvPr id="3" name="Замещающее содержимое 2"/>
          <p:cNvSpPr>
            <a:spLocks noGrp="1"/>
          </p:cNvSpPr>
          <p:nvPr>
            <p:ph sz="half" idx="1"/>
          </p:nvPr>
        </p:nvSpPr>
        <p:spPr>
          <a:xfrm>
            <a:off x="457200" y="1268730"/>
            <a:ext cx="3792855" cy="3211830"/>
          </a:xfrm>
        </p:spPr>
        <p:txBody>
          <a:bodyPr/>
          <a:p>
            <a:r>
              <a:rPr lang="en-US" altLang="ru-RU"/>
              <a:t>T</a:t>
            </a:r>
            <a:r>
              <a:rPr lang="ru-RU" altLang="en-US"/>
              <a:t>emporal</a:t>
            </a:r>
            <a:endParaRPr lang="ru-RU" altLang="en-US"/>
          </a:p>
          <a:p>
            <a:r>
              <a:rPr lang="en-US" altLang="ru-RU"/>
              <a:t>Z</a:t>
            </a:r>
            <a:r>
              <a:rPr lang="ru-RU" altLang="en-US"/>
              <a:t>ygomatic </a:t>
            </a:r>
            <a:endParaRPr lang="ru-RU" altLang="en-US"/>
          </a:p>
          <a:p>
            <a:r>
              <a:rPr lang="en-US" altLang="ru-RU"/>
              <a:t>B</a:t>
            </a:r>
            <a:r>
              <a:rPr lang="ru-RU" altLang="en-US"/>
              <a:t>uccal</a:t>
            </a:r>
            <a:endParaRPr lang="ru-RU" altLang="en-US"/>
          </a:p>
          <a:p>
            <a:r>
              <a:rPr lang="en-US" altLang="ru-RU"/>
              <a:t>M</a:t>
            </a:r>
            <a:r>
              <a:rPr lang="ru-RU" altLang="en-US"/>
              <a:t>andibular</a:t>
            </a:r>
            <a:endParaRPr lang="ru-RU" altLang="en-US"/>
          </a:p>
          <a:p>
            <a:r>
              <a:rPr lang="en-US" altLang="ru-RU"/>
              <a:t>C</a:t>
            </a:r>
            <a:r>
              <a:rPr lang="ru-RU" altLang="en-US"/>
              <a:t>ervical</a:t>
            </a:r>
            <a:endParaRPr lang="ru-RU" altLang="en-US"/>
          </a:p>
        </p:txBody>
      </p:sp>
      <p:sp>
        <p:nvSpPr>
          <p:cNvPr id="5" name="Замещающий номер слайда 4"/>
          <p:cNvSpPr>
            <a:spLocks noGrp="1"/>
          </p:cNvSpPr>
          <p:nvPr>
            <p:ph type="sldNum" sz="quarter" idx="12"/>
          </p:nvPr>
        </p:nvSpPr>
        <p:spPr/>
        <p:txBody>
          <a:bodyPr/>
          <a:p>
            <a:pPr lvl="0"/>
            <a:r>
              <a:rPr dirty="0"/>
              <a:t>13-</a:t>
            </a:r>
            <a:fld id="{9A0DB2DC-4C9A-4742-B13C-FB6460FD3503}" type="slidenum">
              <a:rPr lang="en-US" sz="1400" dirty="0"/>
            </a:fld>
            <a:endParaRPr lang="en-US" sz="1400" dirty="0"/>
          </a:p>
        </p:txBody>
      </p:sp>
      <p:graphicFrame>
        <p:nvGraphicFramePr>
          <p:cNvPr id="6" name="Замещающее содержимое 5"/>
          <p:cNvGraphicFramePr>
            <a:graphicFrameLocks noChangeAspect="1"/>
          </p:cNvGraphicFramePr>
          <p:nvPr>
            <p:ph sz="half" idx="2"/>
          </p:nvPr>
        </p:nvGraphicFramePr>
        <p:xfrm>
          <a:off x="3059430" y="858520"/>
          <a:ext cx="3402330" cy="3622040"/>
        </p:xfrm>
        <a:graphic>
          <a:graphicData uri="http://schemas.openxmlformats.org/presentationml/2006/ole">
            <mc:AlternateContent xmlns:mc="http://schemas.openxmlformats.org/markup-compatibility/2006">
              <mc:Choice xmlns:v="urn:schemas-microsoft-com:vml" Requires="v">
                <p:oleObj spid="_x0000_s7" name="" r:id="rId1" imgW="2305050" imgH="2616200" progId="Paint.Picture">
                  <p:embed/>
                </p:oleObj>
              </mc:Choice>
              <mc:Fallback>
                <p:oleObj name="" r:id="rId1" imgW="2305050" imgH="2616200" progId="Paint.Picture">
                  <p:embed/>
                  <p:pic>
                    <p:nvPicPr>
                      <p:cNvPr id="0" name="Изображение 6"/>
                      <p:cNvPicPr/>
                      <p:nvPr/>
                    </p:nvPicPr>
                    <p:blipFill>
                      <a:blip r:embed="rId2"/>
                      <a:stretch>
                        <a:fillRect/>
                      </a:stretch>
                    </p:blipFill>
                    <p:spPr>
                      <a:xfrm>
                        <a:off x="3059430" y="858520"/>
                        <a:ext cx="3402330" cy="3622040"/>
                      </a:xfrm>
                      <a:prstGeom prst="rect">
                        <a:avLst/>
                      </a:prstGeom>
                    </p:spPr>
                  </p:pic>
                </p:oleObj>
              </mc:Fallback>
            </mc:AlternateContent>
          </a:graphicData>
        </a:graphic>
      </p:graphicFrame>
      <p:graphicFrame>
        <p:nvGraphicFramePr>
          <p:cNvPr id="12" name="Объект 11"/>
          <p:cNvGraphicFramePr/>
          <p:nvPr/>
        </p:nvGraphicFramePr>
        <p:xfrm>
          <a:off x="5539740" y="3726180"/>
          <a:ext cx="3577590" cy="3143885"/>
        </p:xfrm>
        <a:graphic>
          <a:graphicData uri="http://schemas.openxmlformats.org/presentationml/2006/ole">
            <mc:AlternateContent xmlns:mc="http://schemas.openxmlformats.org/markup-compatibility/2006">
              <mc:Choice xmlns:v="urn:schemas-microsoft-com:vml" Requires="v">
                <p:oleObj spid="_x0000_s13" name="" r:id="rId3" imgW="3676650" imgH="3289300" progId="Paint.Picture">
                  <p:embed/>
                </p:oleObj>
              </mc:Choice>
              <mc:Fallback>
                <p:oleObj name="" r:id="rId3" imgW="3676650" imgH="3289300" progId="Paint.Picture">
                  <p:embed/>
                  <p:pic>
                    <p:nvPicPr>
                      <p:cNvPr id="0" name="Изображение 12"/>
                      <p:cNvPicPr/>
                      <p:nvPr/>
                    </p:nvPicPr>
                    <p:blipFill>
                      <a:blip r:embed="rId4"/>
                      <a:stretch>
                        <a:fillRect/>
                      </a:stretch>
                    </p:blipFill>
                    <p:spPr>
                      <a:xfrm>
                        <a:off x="5539740" y="3726180"/>
                        <a:ext cx="3577590" cy="3143885"/>
                      </a:xfrm>
                      <a:prstGeom prst="rect">
                        <a:avLst/>
                      </a:prstGeom>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260985" y="177165"/>
            <a:ext cx="8229600" cy="922655"/>
          </a:xfrm>
        </p:spPr>
        <p:txBody>
          <a:bodyPr/>
          <a:p>
            <a:r>
              <a:rPr lang="ru-RU" altLang="en-US"/>
              <a:t>Effect of Damage</a:t>
            </a:r>
            <a:endParaRPr lang="ru-RU" altLang="en-US"/>
          </a:p>
        </p:txBody>
      </p:sp>
      <p:sp>
        <p:nvSpPr>
          <p:cNvPr id="7" name="Замещающее содержимое 6"/>
          <p:cNvSpPr>
            <a:spLocks noGrp="1"/>
          </p:cNvSpPr>
          <p:nvPr>
            <p:ph sz="half" idx="1"/>
          </p:nvPr>
        </p:nvSpPr>
        <p:spPr>
          <a:xfrm>
            <a:off x="260985" y="1330960"/>
            <a:ext cx="4178300" cy="3241040"/>
          </a:xfrm>
        </p:spPr>
        <p:txBody>
          <a:bodyPr/>
          <a:p>
            <a:r>
              <a:rPr lang="ru-RU" altLang="en-US"/>
              <a:t>Inability to control facial muscles;</a:t>
            </a:r>
            <a:endParaRPr lang="ru-RU" altLang="en-US"/>
          </a:p>
          <a:p>
            <a:r>
              <a:rPr lang="ru-RU" altLang="en-US"/>
              <a:t>sagging due to loss of muscle tone; </a:t>
            </a:r>
            <a:endParaRPr lang="ru-RU" altLang="en-US"/>
          </a:p>
          <a:p>
            <a:r>
              <a:rPr lang="ru-RU" altLang="en-US"/>
              <a:t>distorted sense of taste,especially for sweets</a:t>
            </a:r>
            <a:endParaRPr lang="ru-RU" altLang="en-US"/>
          </a:p>
        </p:txBody>
      </p:sp>
      <p:pic>
        <p:nvPicPr>
          <p:cNvPr id="8" name="Замещающее содержимое 7"/>
          <p:cNvPicPr>
            <a:picLocks noChangeAspect="1"/>
          </p:cNvPicPr>
          <p:nvPr>
            <p:ph sz="half" idx="2"/>
          </p:nvPr>
        </p:nvPicPr>
        <p:blipFill>
          <a:blip r:embed="rId1"/>
          <a:stretch>
            <a:fillRect/>
          </a:stretch>
        </p:blipFill>
        <p:spPr>
          <a:xfrm>
            <a:off x="4580890" y="829945"/>
            <a:ext cx="3750310" cy="2748915"/>
          </a:xfrm>
          <a:prstGeom prst="rect">
            <a:avLst/>
          </a:prstGeom>
        </p:spPr>
      </p:pic>
      <p:pic>
        <p:nvPicPr>
          <p:cNvPr id="9" name="Изображение 8"/>
          <p:cNvPicPr>
            <a:picLocks noChangeAspect="1"/>
          </p:cNvPicPr>
          <p:nvPr/>
        </p:nvPicPr>
        <p:blipFill>
          <a:blip r:embed="rId2"/>
          <a:stretch>
            <a:fillRect/>
          </a:stretch>
        </p:blipFill>
        <p:spPr>
          <a:xfrm>
            <a:off x="5041265" y="3578860"/>
            <a:ext cx="3054985" cy="32035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812165"/>
          </a:xfrm>
        </p:spPr>
        <p:txBody>
          <a:bodyPr/>
          <a:p>
            <a:r>
              <a:rPr lang="ru-RU" altLang="en-US"/>
              <a:t>VIII. Vestibulocochlear Nerve</a:t>
            </a:r>
            <a:endParaRPr lang="ru-RU" altLang="en-US"/>
          </a:p>
        </p:txBody>
      </p:sp>
      <p:sp>
        <p:nvSpPr>
          <p:cNvPr id="3" name="Замещающее содержимое 2"/>
          <p:cNvSpPr>
            <a:spLocks noGrp="1"/>
          </p:cNvSpPr>
          <p:nvPr>
            <p:ph sz="half" idx="1"/>
          </p:nvPr>
        </p:nvSpPr>
        <p:spPr>
          <a:xfrm>
            <a:off x="457200" y="1294130"/>
            <a:ext cx="4032250" cy="5040630"/>
          </a:xfrm>
        </p:spPr>
        <p:txBody>
          <a:bodyPr/>
          <a:p>
            <a:r>
              <a:rPr lang="ru-RU" altLang="en-US" sz="2400"/>
              <a:t>This is the nerve of hearing and equilibrium, but it also has motor fibers that lead to cells of the cochlea that tune the sense of hearing.</a:t>
            </a:r>
            <a:endParaRPr lang="ru-RU" altLang="en-US" sz="2400"/>
          </a:p>
          <a:p>
            <a:r>
              <a:rPr lang="en-US" altLang="ru-RU" sz="2400"/>
              <a:t>Origin:</a:t>
            </a:r>
            <a:endParaRPr lang="en-US" altLang="ru-RU" sz="2400"/>
          </a:p>
          <a:p>
            <a:pPr lvl="1"/>
            <a:r>
              <a:rPr lang="ru-RU" altLang="en-US" sz="2000"/>
              <a:t>Sensory: Cochlea,</a:t>
            </a:r>
            <a:endParaRPr lang="ru-RU" altLang="en-US" sz="2000"/>
          </a:p>
          <a:p>
            <a:r>
              <a:rPr lang="ru-RU" altLang="en-US" sz="2400"/>
              <a:t>vestibule, and</a:t>
            </a:r>
            <a:endParaRPr lang="ru-RU" altLang="en-US" sz="2400"/>
          </a:p>
          <a:p>
            <a:r>
              <a:rPr lang="ru-RU" altLang="en-US" sz="2400"/>
              <a:t>semicircular ducts</a:t>
            </a:r>
            <a:endParaRPr lang="ru-RU" altLang="en-US" sz="2400"/>
          </a:p>
          <a:p>
            <a:r>
              <a:rPr lang="ru-RU" altLang="en-US" sz="2400"/>
              <a:t>of inner ear</a:t>
            </a:r>
            <a:endParaRPr lang="ru-RU" altLang="en-US" sz="2400"/>
          </a:p>
          <a:p>
            <a:pPr lvl="1"/>
            <a:r>
              <a:rPr lang="ru-RU" altLang="en-US" sz="2000"/>
              <a:t>Motor: Pons</a:t>
            </a:r>
            <a:endParaRPr lang="ru-RU" altLang="en-US" sz="2000"/>
          </a:p>
        </p:txBody>
      </p:sp>
      <p:graphicFrame>
        <p:nvGraphicFramePr>
          <p:cNvPr id="6" name="Замещающее содержимое 5"/>
          <p:cNvGraphicFramePr>
            <a:graphicFrameLocks noChangeAspect="1"/>
          </p:cNvGraphicFramePr>
          <p:nvPr>
            <p:ph sz="half" idx="2"/>
          </p:nvPr>
        </p:nvGraphicFramePr>
        <p:xfrm>
          <a:off x="4758690" y="934085"/>
          <a:ext cx="4310380" cy="4200525"/>
        </p:xfrm>
        <a:graphic>
          <a:graphicData uri="http://schemas.openxmlformats.org/presentationml/2006/ole">
            <mc:AlternateContent xmlns:mc="http://schemas.openxmlformats.org/markup-compatibility/2006">
              <mc:Choice xmlns:v="urn:schemas-microsoft-com:vml" Requires="v">
                <p:oleObj spid="_x0000_s7" name="" r:id="rId1" imgW="2743200" imgH="2673350" progId="Paint.Picture">
                  <p:embed/>
                </p:oleObj>
              </mc:Choice>
              <mc:Fallback>
                <p:oleObj name="" r:id="rId1" imgW="2743200" imgH="2673350" progId="Paint.Picture">
                  <p:embed/>
                  <p:pic>
                    <p:nvPicPr>
                      <p:cNvPr id="0" name="Изображение 6"/>
                      <p:cNvPicPr/>
                      <p:nvPr/>
                    </p:nvPicPr>
                    <p:blipFill>
                      <a:blip r:embed="rId2"/>
                      <a:stretch>
                        <a:fillRect/>
                      </a:stretch>
                    </p:blipFill>
                    <p:spPr>
                      <a:xfrm>
                        <a:off x="4758690" y="934085"/>
                        <a:ext cx="4310380" cy="4200525"/>
                      </a:xfrm>
                      <a:prstGeom prst="rect">
                        <a:avLst/>
                      </a:prstGeom>
                    </p:spPr>
                  </p:pic>
                </p:oleObj>
              </mc:Fallback>
            </mc:AlternateContent>
          </a:graphicData>
        </a:graphic>
      </p:graphicFrame>
      <p:sp>
        <p:nvSpPr>
          <p:cNvPr id="8" name="Текстовое поле 7"/>
          <p:cNvSpPr txBox="1"/>
          <p:nvPr/>
        </p:nvSpPr>
        <p:spPr>
          <a:xfrm>
            <a:off x="5057775" y="5317490"/>
            <a:ext cx="3322955" cy="829945"/>
          </a:xfrm>
          <a:prstGeom prst="rect">
            <a:avLst/>
          </a:prstGeom>
          <a:noFill/>
        </p:spPr>
        <p:txBody>
          <a:bodyPr wrap="square" rtlCol="0" anchor="t">
            <a:spAutoFit/>
          </a:bodyPr>
          <a:p>
            <a:r>
              <a:rPr lang="ru-RU" altLang="en-US"/>
              <a:t>Cranial Passage</a:t>
            </a:r>
            <a:r>
              <a:rPr lang="en-US" altLang="ru-RU"/>
              <a:t>: Internal acoustic </a:t>
            </a:r>
            <a:r>
              <a:rPr lang="ru-RU" altLang="en-US"/>
              <a:t>meatus </a:t>
            </a:r>
            <a:endParaRPr lang="ru-RU"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Заголовок 30721"/>
          <p:cNvSpPr>
            <a:spLocks noGrp="1"/>
          </p:cNvSpPr>
          <p:nvPr>
            <p:ph type="title"/>
          </p:nvPr>
        </p:nvSpPr>
        <p:spPr>
          <a:xfrm>
            <a:off x="685800" y="304800"/>
            <a:ext cx="7772400" cy="1143000"/>
          </a:xfrm>
        </p:spPr>
        <p:txBody>
          <a:bodyPr anchor="ctr"/>
          <a:p>
            <a:r>
              <a:t>Mnemonic Aids for Cranial Nerves</a:t>
            </a:r>
          </a:p>
        </p:txBody>
      </p:sp>
      <p:sp>
        <p:nvSpPr>
          <p:cNvPr id="30727" name="Текстовое поле 30726"/>
          <p:cNvSpPr txBox="1"/>
          <p:nvPr/>
        </p:nvSpPr>
        <p:spPr>
          <a:xfrm>
            <a:off x="669925" y="1889125"/>
            <a:ext cx="8138795" cy="2214880"/>
          </a:xfrm>
          <a:prstGeom prst="rect">
            <a:avLst/>
          </a:prstGeom>
          <a:noFill/>
          <a:ln w="9525">
            <a:noFill/>
          </a:ln>
        </p:spPr>
        <p:txBody>
          <a:bodyPr wrap="square">
            <a:spAutoFit/>
          </a:bodyPr>
          <a:p>
            <a:pPr>
              <a:buChar char="•"/>
            </a:pPr>
            <a:r>
              <a:rPr>
                <a:latin typeface="Times" pitchFamily="124" charset="0"/>
              </a:rPr>
              <a:t> </a:t>
            </a:r>
            <a:r>
              <a:rPr dirty="0">
                <a:solidFill>
                  <a:srgbClr val="000000"/>
                </a:solidFill>
                <a:latin typeface="Times" pitchFamily="124" charset="0"/>
              </a:rPr>
              <a:t>On Old Olympus Towering Tops A Famous Vocal German Viewed Some Hops</a:t>
            </a:r>
            <a:endParaRPr dirty="0">
              <a:solidFill>
                <a:srgbClr val="000000"/>
              </a:solidFill>
              <a:latin typeface="Times" pitchFamily="124" charset="0"/>
            </a:endParaRPr>
          </a:p>
          <a:p>
            <a:pPr lvl="1">
              <a:buChar char="•"/>
            </a:pPr>
            <a:r>
              <a:rPr sz="2000" dirty="0">
                <a:solidFill>
                  <a:srgbClr val="000000"/>
                </a:solidFill>
                <a:latin typeface="Times" pitchFamily="124" charset="0"/>
              </a:rPr>
              <a:t> </a:t>
            </a:r>
            <a:r>
              <a:rPr sz="2200" dirty="0" err="1">
                <a:solidFill>
                  <a:srgbClr val="000000"/>
                </a:solidFill>
                <a:latin typeface="Times" pitchFamily="124" charset="0"/>
              </a:rPr>
              <a:t>Olfactory, Optic, Oculomotor</a:t>
            </a:r>
            <a:r>
              <a:rPr sz="2200" dirty="0" err="1">
                <a:solidFill>
                  <a:srgbClr val="000000"/>
                </a:solidFill>
                <a:latin typeface="Times" pitchFamily="124" charset="0"/>
              </a:rPr>
              <a:t>, Trochlear</a:t>
            </a:r>
            <a:r>
              <a:rPr sz="2200" dirty="0" err="1">
                <a:solidFill>
                  <a:srgbClr val="000000"/>
                </a:solidFill>
                <a:latin typeface="Times" pitchFamily="124" charset="0"/>
              </a:rPr>
              <a:t>, Trigeminal, Abducens</a:t>
            </a:r>
            <a:r>
              <a:rPr sz="2200" dirty="0" err="1">
                <a:solidFill>
                  <a:srgbClr val="000000"/>
                </a:solidFill>
                <a:latin typeface="Times" pitchFamily="124" charset="0"/>
              </a:rPr>
              <a:t>, Facial, Vestibulocochlear</a:t>
            </a:r>
            <a:r>
              <a:rPr sz="2200" dirty="0" err="1">
                <a:solidFill>
                  <a:srgbClr val="000000"/>
                </a:solidFill>
                <a:latin typeface="Times" pitchFamily="124" charset="0"/>
              </a:rPr>
              <a:t>, Glossopharyngeal</a:t>
            </a:r>
            <a:r>
              <a:rPr sz="2200" dirty="0" err="1">
                <a:solidFill>
                  <a:srgbClr val="000000"/>
                </a:solidFill>
                <a:latin typeface="Times" pitchFamily="124" charset="0"/>
              </a:rPr>
              <a:t>, Vagus</a:t>
            </a:r>
            <a:r>
              <a:rPr sz="2200">
                <a:solidFill>
                  <a:srgbClr val="000000"/>
                </a:solidFill>
                <a:latin typeface="Times" pitchFamily="124" charset="0"/>
              </a:rPr>
              <a:t>, Spinal Accessory (Accessory), Hypoglossal </a:t>
            </a:r>
            <a:endParaRPr sz="2200">
              <a:solidFill>
                <a:srgbClr val="000000"/>
              </a:solidFill>
              <a:latin typeface="Times" pitchFamily="124" charset="0"/>
            </a:endParaRPr>
          </a:p>
          <a:p>
            <a:pPr>
              <a:buChar char="•"/>
            </a:pPr>
            <a:endParaRPr>
              <a:solidFill>
                <a:srgbClr val="000000"/>
              </a:solidFill>
              <a:latin typeface="Times" pitchFamily="124" charset="0"/>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7">
                                            <p:txEl>
                                              <p:charRg st="0" end="6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7">
                                            <p:txEl>
                                              <p:charRg st="69" end="22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ldLvl="3"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837565"/>
          </a:xfrm>
        </p:spPr>
        <p:txBody>
          <a:bodyPr/>
          <a:p>
            <a:r>
              <a:rPr lang="ru-RU" altLang="en-US">
                <a:sym typeface="+mn-ea"/>
              </a:rPr>
              <a:t>VIII. Vestibulocochlear Nerve</a:t>
            </a:r>
            <a:br>
              <a:rPr lang="ru-RU" altLang="en-US"/>
            </a:br>
            <a:endParaRPr lang="ru-RU" altLang="en-US"/>
          </a:p>
        </p:txBody>
      </p:sp>
      <p:sp>
        <p:nvSpPr>
          <p:cNvPr id="3" name="Замещающее содержимое 2"/>
          <p:cNvSpPr>
            <a:spLocks noGrp="1"/>
          </p:cNvSpPr>
          <p:nvPr>
            <p:ph sz="half" idx="1"/>
          </p:nvPr>
        </p:nvSpPr>
        <p:spPr>
          <a:xfrm>
            <a:off x="125730" y="1111885"/>
            <a:ext cx="4081780" cy="5283835"/>
          </a:xfrm>
        </p:spPr>
        <p:txBody>
          <a:bodyPr/>
          <a:p>
            <a:r>
              <a:rPr lang="ru-RU" altLang="en-US"/>
              <a:t>Termination</a:t>
            </a:r>
            <a:r>
              <a:rPr lang="en-US" altLang="ru-RU"/>
              <a:t>:</a:t>
            </a:r>
            <a:endParaRPr lang="en-US" altLang="ru-RU"/>
          </a:p>
          <a:p>
            <a:pPr lvl="1"/>
            <a:r>
              <a:rPr lang="en-US" altLang="ru-RU"/>
              <a:t>Sensory: Fibers for hearing end in medulla; fibers for equilibrium end at junction of medulla and pons</a:t>
            </a:r>
            <a:endParaRPr lang="en-US" altLang="ru-RU"/>
          </a:p>
          <a:p>
            <a:pPr lvl="1"/>
            <a:r>
              <a:rPr lang="en-US" altLang="ru-RU"/>
              <a:t>Motor: Outer hair cells of cochlea of inner ear</a:t>
            </a:r>
            <a:endParaRPr lang="en-US" altLang="ru-RU"/>
          </a:p>
        </p:txBody>
      </p:sp>
      <p:graphicFrame>
        <p:nvGraphicFramePr>
          <p:cNvPr id="6" name="Замещающее содержимое 5"/>
          <p:cNvGraphicFramePr>
            <a:graphicFrameLocks noChangeAspect="1"/>
          </p:cNvGraphicFramePr>
          <p:nvPr>
            <p:ph sz="half" idx="2"/>
          </p:nvPr>
        </p:nvGraphicFramePr>
        <p:xfrm>
          <a:off x="4207510" y="1555115"/>
          <a:ext cx="4880610" cy="3658870"/>
        </p:xfrm>
        <a:graphic>
          <a:graphicData uri="http://schemas.openxmlformats.org/presentationml/2006/ole">
            <mc:AlternateContent xmlns:mc="http://schemas.openxmlformats.org/markup-compatibility/2006">
              <mc:Choice xmlns:v="urn:schemas-microsoft-com:vml" Requires="v">
                <p:oleObj spid="_x0000_s7" name="" r:id="rId1" imgW="4235450" imgH="3175000" progId="Paint.Picture">
                  <p:embed/>
                </p:oleObj>
              </mc:Choice>
              <mc:Fallback>
                <p:oleObj name="" r:id="rId1" imgW="4235450" imgH="3175000" progId="Paint.Picture">
                  <p:embed/>
                  <p:pic>
                    <p:nvPicPr>
                      <p:cNvPr id="0" name="Изображение 6"/>
                      <p:cNvPicPr/>
                      <p:nvPr/>
                    </p:nvPicPr>
                    <p:blipFill>
                      <a:blip r:embed="rId2"/>
                      <a:stretch>
                        <a:fillRect/>
                      </a:stretch>
                    </p:blipFill>
                    <p:spPr>
                      <a:xfrm>
                        <a:off x="4207510" y="1555115"/>
                        <a:ext cx="4880610" cy="3658870"/>
                      </a:xfrm>
                      <a:prstGeom prst="rect">
                        <a:avLst/>
                      </a:prstGeom>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457200" y="274955"/>
            <a:ext cx="8229600" cy="922655"/>
          </a:xfrm>
        </p:spPr>
        <p:txBody>
          <a:bodyPr/>
          <a:p>
            <a:r>
              <a:rPr lang="ru-RU" altLang="en-US"/>
              <a:t>Effect of Damage</a:t>
            </a:r>
            <a:endParaRPr lang="ru-RU" altLang="en-US"/>
          </a:p>
        </p:txBody>
      </p:sp>
      <p:sp>
        <p:nvSpPr>
          <p:cNvPr id="7" name="Замещающее содержимое 6"/>
          <p:cNvSpPr>
            <a:spLocks noGrp="1"/>
          </p:cNvSpPr>
          <p:nvPr>
            <p:ph sz="half" idx="1"/>
          </p:nvPr>
        </p:nvSpPr>
        <p:spPr>
          <a:xfrm>
            <a:off x="457200" y="1417955"/>
            <a:ext cx="4357370" cy="4526280"/>
          </a:xfrm>
        </p:spPr>
        <p:txBody>
          <a:bodyPr/>
          <a:p>
            <a:r>
              <a:rPr lang="ru-RU" altLang="en-US"/>
              <a:t>Nerve deafness, dizziness, nausea, loss of balance, and nystagmus (involuntary rhythmic oscillation of eyes from side to side)</a:t>
            </a:r>
            <a:endParaRPr lang="ru-RU" altLang="en-US"/>
          </a:p>
        </p:txBody>
      </p:sp>
      <p:pic>
        <p:nvPicPr>
          <p:cNvPr id="8" name="Замещающее содержимое 7"/>
          <p:cNvPicPr>
            <a:picLocks noChangeAspect="1"/>
          </p:cNvPicPr>
          <p:nvPr>
            <p:ph sz="half" idx="2"/>
          </p:nvPr>
        </p:nvPicPr>
        <p:blipFill>
          <a:blip r:embed="rId1"/>
          <a:stretch>
            <a:fillRect/>
          </a:stretch>
        </p:blipFill>
        <p:spPr>
          <a:xfrm>
            <a:off x="4557395" y="1197610"/>
            <a:ext cx="2646680" cy="2146935"/>
          </a:xfrm>
          <a:prstGeom prst="rect">
            <a:avLst/>
          </a:prstGeom>
        </p:spPr>
      </p:pic>
      <p:pic>
        <p:nvPicPr>
          <p:cNvPr id="9" name="Изображение 8"/>
          <p:cNvPicPr>
            <a:picLocks noChangeAspect="1"/>
          </p:cNvPicPr>
          <p:nvPr/>
        </p:nvPicPr>
        <p:blipFill>
          <a:blip r:embed="rId2"/>
          <a:stretch>
            <a:fillRect/>
          </a:stretch>
        </p:blipFill>
        <p:spPr>
          <a:xfrm>
            <a:off x="5981700" y="2954020"/>
            <a:ext cx="2945130" cy="1960245"/>
          </a:xfrm>
          <a:prstGeom prst="rect">
            <a:avLst/>
          </a:prstGeom>
        </p:spPr>
      </p:pic>
      <p:pic>
        <p:nvPicPr>
          <p:cNvPr id="10" name="Изображение 9"/>
          <p:cNvPicPr>
            <a:picLocks noChangeAspect="1"/>
          </p:cNvPicPr>
          <p:nvPr/>
        </p:nvPicPr>
        <p:blipFill>
          <a:blip r:embed="rId3"/>
          <a:stretch>
            <a:fillRect/>
          </a:stretch>
        </p:blipFill>
        <p:spPr>
          <a:xfrm>
            <a:off x="4337050" y="4746625"/>
            <a:ext cx="2719705" cy="19748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IX. Glossopharyngeal Nerve </a:t>
            </a:r>
            <a:endParaRPr lang="ru-RU" altLang="en-US"/>
          </a:p>
        </p:txBody>
      </p:sp>
      <p:sp>
        <p:nvSpPr>
          <p:cNvPr id="3" name="Замещающее содержимое 2"/>
          <p:cNvSpPr>
            <a:spLocks noGrp="1"/>
          </p:cNvSpPr>
          <p:nvPr>
            <p:ph sz="half" idx="1"/>
          </p:nvPr>
        </p:nvSpPr>
        <p:spPr>
          <a:xfrm>
            <a:off x="126365" y="1342390"/>
            <a:ext cx="4455160" cy="4526280"/>
          </a:xfrm>
        </p:spPr>
        <p:txBody>
          <a:bodyPr/>
          <a:p>
            <a:r>
              <a:rPr lang="ru-RU" altLang="en-US" sz="2400"/>
              <a:t>This is a complex, </a:t>
            </a:r>
            <a:r>
              <a:rPr lang="ru-RU" altLang="en-US" sz="2400" b="1"/>
              <a:t>mixed </a:t>
            </a:r>
            <a:r>
              <a:rPr lang="ru-RU" altLang="en-US" sz="2400"/>
              <a:t>nerve with numerous sensory and motor functions in the head, neck, and thoracic regions</a:t>
            </a:r>
            <a:endParaRPr lang="ru-RU" altLang="en-US" sz="2400"/>
          </a:p>
          <a:p>
            <a:r>
              <a:rPr lang="en-US" altLang="en-US" sz="2400"/>
              <a:t>S</a:t>
            </a:r>
            <a:r>
              <a:rPr lang="ru-RU" altLang="en-US" sz="2400"/>
              <a:t>ensation from the tongue, throat, and outer ear; control of food ingestion; and some aspects of cardiovascular and respiratory function.</a:t>
            </a:r>
            <a:endParaRPr lang="ru-RU" altLang="en-US" sz="2400"/>
          </a:p>
          <a:p>
            <a:endParaRPr lang="ru-RU" altLang="en-US" sz="2400"/>
          </a:p>
        </p:txBody>
      </p:sp>
      <p:graphicFrame>
        <p:nvGraphicFramePr>
          <p:cNvPr id="6" name="Замещающее содержимое 5"/>
          <p:cNvGraphicFramePr>
            <a:graphicFrameLocks noChangeAspect="1"/>
          </p:cNvGraphicFramePr>
          <p:nvPr>
            <p:ph sz="half" idx="2"/>
          </p:nvPr>
        </p:nvGraphicFramePr>
        <p:xfrm>
          <a:off x="4581525" y="1417955"/>
          <a:ext cx="4610735" cy="3802380"/>
        </p:xfrm>
        <a:graphic>
          <a:graphicData uri="http://schemas.openxmlformats.org/presentationml/2006/ole">
            <mc:AlternateContent xmlns:mc="http://schemas.openxmlformats.org/markup-compatibility/2006">
              <mc:Choice xmlns:v="urn:schemas-microsoft-com:vml" Requires="v">
                <p:oleObj spid="_x0000_s7" name="" r:id="rId1" imgW="4019550" imgH="3251200" progId="Paint.Picture">
                  <p:embed/>
                </p:oleObj>
              </mc:Choice>
              <mc:Fallback>
                <p:oleObj name="" r:id="rId1" imgW="4019550" imgH="3251200" progId="Paint.Picture">
                  <p:embed/>
                  <p:pic>
                    <p:nvPicPr>
                      <p:cNvPr id="0" name="Изображение 6"/>
                      <p:cNvPicPr/>
                      <p:nvPr/>
                    </p:nvPicPr>
                    <p:blipFill>
                      <a:blip r:embed="rId2"/>
                      <a:stretch>
                        <a:fillRect/>
                      </a:stretch>
                    </p:blipFill>
                    <p:spPr>
                      <a:xfrm>
                        <a:off x="4581525" y="1417955"/>
                        <a:ext cx="4610735" cy="3802380"/>
                      </a:xfrm>
                      <a:prstGeom prst="rect">
                        <a:avLst/>
                      </a:prstGeom>
                    </p:spPr>
                  </p:pic>
                </p:oleObj>
              </mc:Fallback>
            </mc:AlternateContent>
          </a:graphicData>
        </a:graphic>
      </p:graphicFrame>
      <p:sp>
        <p:nvSpPr>
          <p:cNvPr id="8" name="Текстовое поле 7"/>
          <p:cNvSpPr txBox="1"/>
          <p:nvPr/>
        </p:nvSpPr>
        <p:spPr>
          <a:xfrm>
            <a:off x="457200" y="5220335"/>
            <a:ext cx="3519170" cy="829945"/>
          </a:xfrm>
          <a:prstGeom prst="rect">
            <a:avLst/>
          </a:prstGeom>
          <a:noFill/>
        </p:spPr>
        <p:txBody>
          <a:bodyPr wrap="square" rtlCol="0" anchor="t">
            <a:spAutoFit/>
          </a:bodyPr>
          <a:p>
            <a:r>
              <a:rPr lang="ru-RU" altLang="en-US" b="1"/>
              <a:t>Cranial Passage</a:t>
            </a:r>
            <a:r>
              <a:rPr lang="en-US" altLang="ru-RU"/>
              <a:t>:</a:t>
            </a:r>
            <a:r>
              <a:rPr lang="ru-RU" altLang="en-US"/>
              <a:t> Jugular foramen</a:t>
            </a:r>
            <a:endParaRPr lang="ru-RU" altLang="en-US"/>
          </a:p>
        </p:txBody>
      </p:sp>
      <p:graphicFrame>
        <p:nvGraphicFramePr>
          <p:cNvPr id="9" name="Объект 8"/>
          <p:cNvGraphicFramePr/>
          <p:nvPr/>
        </p:nvGraphicFramePr>
        <p:xfrm>
          <a:off x="4201795" y="4337050"/>
          <a:ext cx="2350770" cy="2482850"/>
        </p:xfrm>
        <a:graphic>
          <a:graphicData uri="http://schemas.openxmlformats.org/presentationml/2006/ole">
            <mc:AlternateContent xmlns:mc="http://schemas.openxmlformats.org/markup-compatibility/2006">
              <mc:Choice xmlns:v="urn:schemas-microsoft-com:vml" Requires="v">
                <p:oleObj spid="_x0000_s10" name="" r:id="rId3" imgW="2298700" imgH="2673350" progId="Paint.Picture">
                  <p:embed/>
                </p:oleObj>
              </mc:Choice>
              <mc:Fallback>
                <p:oleObj name="" r:id="rId3" imgW="2298700" imgH="2673350" progId="Paint.Picture">
                  <p:embed/>
                  <p:pic>
                    <p:nvPicPr>
                      <p:cNvPr id="0" name="Изображение 9"/>
                      <p:cNvPicPr/>
                      <p:nvPr/>
                    </p:nvPicPr>
                    <p:blipFill>
                      <a:blip r:embed="rId4"/>
                      <a:stretch>
                        <a:fillRect/>
                      </a:stretch>
                    </p:blipFill>
                    <p:spPr>
                      <a:xfrm>
                        <a:off x="4201795" y="4337050"/>
                        <a:ext cx="2350770" cy="2482850"/>
                      </a:xfrm>
                      <a:prstGeom prst="rect">
                        <a:avLst/>
                      </a:prstGeom>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837565"/>
          </a:xfrm>
        </p:spPr>
        <p:txBody>
          <a:bodyPr/>
          <a:p>
            <a:br>
              <a:rPr lang="ru-RU" altLang="en-US">
                <a:sym typeface="+mn-ea"/>
              </a:rPr>
            </a:br>
            <a:r>
              <a:rPr lang="ru-RU" altLang="en-US">
                <a:sym typeface="+mn-ea"/>
              </a:rPr>
              <a:t>IX. Glossopharyngeal Nerve </a:t>
            </a:r>
            <a:br>
              <a:rPr lang="ru-RU" altLang="en-US"/>
            </a:br>
            <a:endParaRPr lang="ru-RU" altLang="en-US"/>
          </a:p>
        </p:txBody>
      </p:sp>
      <p:sp>
        <p:nvSpPr>
          <p:cNvPr id="3" name="Замещающее содержимое 2"/>
          <p:cNvSpPr>
            <a:spLocks noGrp="1"/>
          </p:cNvSpPr>
          <p:nvPr>
            <p:ph sz="half" idx="1"/>
          </p:nvPr>
        </p:nvSpPr>
        <p:spPr>
          <a:xfrm>
            <a:off x="163830" y="1600200"/>
            <a:ext cx="4324350" cy="4526280"/>
          </a:xfrm>
        </p:spPr>
        <p:txBody>
          <a:bodyPr/>
          <a:p>
            <a:r>
              <a:rPr lang="ru-RU" altLang="en-US" b="1"/>
              <a:t>Origin</a:t>
            </a:r>
            <a:r>
              <a:rPr lang="en-US" altLang="ru-RU"/>
              <a:t>:</a:t>
            </a:r>
            <a:endParaRPr lang="en-US" altLang="ru-RU"/>
          </a:p>
          <a:p>
            <a:pPr lvl="1"/>
            <a:r>
              <a:rPr lang="en-US" altLang="ru-RU" b="1"/>
              <a:t>Sensory</a:t>
            </a:r>
            <a:r>
              <a:rPr lang="en-US" altLang="ru-RU"/>
              <a:t>: Pharynx; middle and outer ear; posterior onethird of tongue (including taste buds); internal carotid artery</a:t>
            </a:r>
            <a:endParaRPr lang="en-US" altLang="ru-RU"/>
          </a:p>
          <a:p>
            <a:pPr lvl="1"/>
            <a:r>
              <a:rPr lang="en-US" altLang="ru-RU" b="1"/>
              <a:t>Motor</a:t>
            </a:r>
            <a:r>
              <a:rPr lang="en-US" altLang="ru-RU"/>
              <a:t>: Medulla oblongata</a:t>
            </a:r>
            <a:endParaRPr lang="en-US" altLang="ru-RU"/>
          </a:p>
        </p:txBody>
      </p:sp>
      <p:sp>
        <p:nvSpPr>
          <p:cNvPr id="4" name="Замещающее содержимое 3"/>
          <p:cNvSpPr>
            <a:spLocks noGrp="1"/>
          </p:cNvSpPr>
          <p:nvPr>
            <p:ph sz="half" idx="2"/>
          </p:nvPr>
        </p:nvSpPr>
        <p:spPr>
          <a:xfrm>
            <a:off x="4593590" y="1600200"/>
            <a:ext cx="4093210" cy="4893945"/>
          </a:xfrm>
        </p:spPr>
        <p:txBody>
          <a:bodyPr/>
          <a:p>
            <a:r>
              <a:rPr lang="ru-RU" altLang="en-US" b="1"/>
              <a:t>Termination</a:t>
            </a:r>
            <a:endParaRPr lang="ru-RU" altLang="en-US"/>
          </a:p>
          <a:p>
            <a:pPr lvl="1"/>
            <a:r>
              <a:rPr lang="ru-RU" altLang="en-US" b="1"/>
              <a:t>Sensory</a:t>
            </a:r>
            <a:r>
              <a:rPr lang="ru-RU" altLang="en-US"/>
              <a:t>: Medulla oblongata</a:t>
            </a:r>
            <a:endParaRPr lang="ru-RU" altLang="en-US"/>
          </a:p>
          <a:p>
            <a:pPr lvl="1"/>
            <a:r>
              <a:rPr lang="ru-RU" altLang="en-US" b="1"/>
              <a:t>Motor</a:t>
            </a:r>
            <a:r>
              <a:rPr lang="ru-RU" altLang="en-US"/>
              <a:t>: Parotid salivary gland; glands of posterior tongue; stylopharyngeal muscle (which dilates pharynx during swallowing)</a:t>
            </a:r>
            <a:endParaRPr lang="ru-RU"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Заголовок 7"/>
          <p:cNvSpPr>
            <a:spLocks noGrp="1"/>
          </p:cNvSpPr>
          <p:nvPr>
            <p:ph type="title"/>
          </p:nvPr>
        </p:nvSpPr>
        <p:spPr/>
        <p:txBody>
          <a:bodyPr/>
          <a:p>
            <a:r>
              <a:rPr lang="ru-RU" altLang="en-US" b="1">
                <a:sym typeface="+mn-ea"/>
              </a:rPr>
              <a:t>Effect of Damage</a:t>
            </a:r>
            <a:br>
              <a:rPr lang="ru-RU" altLang="en-US"/>
            </a:br>
            <a:endParaRPr lang="ru-RU" altLang="en-US"/>
          </a:p>
        </p:txBody>
      </p:sp>
      <p:sp>
        <p:nvSpPr>
          <p:cNvPr id="3" name="Замещающее содержимое 2"/>
          <p:cNvSpPr>
            <a:spLocks noGrp="1"/>
          </p:cNvSpPr>
          <p:nvPr>
            <p:ph sz="half" idx="1"/>
          </p:nvPr>
        </p:nvSpPr>
        <p:spPr/>
        <p:txBody>
          <a:bodyPr/>
          <a:p>
            <a:pPr algn="l"/>
            <a:r>
              <a:rPr lang="ru-RU" altLang="en-US"/>
              <a:t>Loss of bitter and sour taste;</a:t>
            </a:r>
            <a:endParaRPr lang="ru-RU" altLang="en-US"/>
          </a:p>
          <a:p>
            <a:r>
              <a:rPr lang="en-US" altLang="ru-RU"/>
              <a:t>I</a:t>
            </a:r>
            <a:r>
              <a:rPr lang="ru-RU" altLang="en-US"/>
              <a:t>mpaired swallowing</a:t>
            </a:r>
            <a:endParaRPr lang="ru-RU" altLang="en-US"/>
          </a:p>
        </p:txBody>
      </p:sp>
      <p:pic>
        <p:nvPicPr>
          <p:cNvPr id="7" name="Замещающее содержимое 6"/>
          <p:cNvPicPr>
            <a:picLocks noChangeAspect="1"/>
          </p:cNvPicPr>
          <p:nvPr>
            <p:ph sz="half" idx="2"/>
          </p:nvPr>
        </p:nvPicPr>
        <p:blipFill>
          <a:blip r:embed="rId1"/>
          <a:stretch>
            <a:fillRect/>
          </a:stretch>
        </p:blipFill>
        <p:spPr>
          <a:xfrm>
            <a:off x="5082540" y="2672080"/>
            <a:ext cx="3175000" cy="23812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653415"/>
          </a:xfrm>
        </p:spPr>
        <p:txBody>
          <a:bodyPr/>
          <a:p>
            <a:pPr algn="ctr"/>
            <a:r>
              <a:rPr lang="ru-RU" altLang="en-US" sz="3200"/>
              <a:t>X. Vagus Nerve </a:t>
            </a:r>
            <a:endParaRPr lang="ru-RU" altLang="en-US" sz="3200"/>
          </a:p>
        </p:txBody>
      </p:sp>
      <p:sp>
        <p:nvSpPr>
          <p:cNvPr id="3" name="Замещающее содержимое 2"/>
          <p:cNvSpPr>
            <a:spLocks noGrp="1"/>
          </p:cNvSpPr>
          <p:nvPr>
            <p:ph sz="half" idx="1"/>
          </p:nvPr>
        </p:nvSpPr>
        <p:spPr>
          <a:xfrm>
            <a:off x="248920" y="1221105"/>
            <a:ext cx="3859530" cy="4966335"/>
          </a:xfrm>
        </p:spPr>
        <p:txBody>
          <a:bodyPr/>
          <a:p>
            <a:r>
              <a:rPr lang="ru-RU" altLang="en-US" sz="2400"/>
              <a:t>The vagus has the most extensive distribution of any cranial nerve, supplying not only organs in the head and neck but also most viscera of the thoracic and abdominopelvic cavities. It plays major roles in the control of cardiac, pulmonary, digestive, and urinary functions.</a:t>
            </a:r>
            <a:endParaRPr lang="ru-RU" altLang="en-US" sz="2400"/>
          </a:p>
        </p:txBody>
      </p:sp>
      <p:graphicFrame>
        <p:nvGraphicFramePr>
          <p:cNvPr id="6" name="Замещающее содержимое 5"/>
          <p:cNvGraphicFramePr>
            <a:graphicFrameLocks noChangeAspect="1"/>
          </p:cNvGraphicFramePr>
          <p:nvPr>
            <p:ph sz="half" idx="2"/>
          </p:nvPr>
        </p:nvGraphicFramePr>
        <p:xfrm>
          <a:off x="4900930" y="1149985"/>
          <a:ext cx="3883660" cy="5709920"/>
        </p:xfrm>
        <a:graphic>
          <a:graphicData uri="http://schemas.openxmlformats.org/presentationml/2006/ole">
            <mc:AlternateContent xmlns:mc="http://schemas.openxmlformats.org/markup-compatibility/2006">
              <mc:Choice xmlns:v="urn:schemas-microsoft-com:vml" Requires="v">
                <p:oleObj spid="_x0000_s7" name="" r:id="rId1" imgW="3136900" imgH="4794250" progId="Paint.Picture">
                  <p:embed/>
                </p:oleObj>
              </mc:Choice>
              <mc:Fallback>
                <p:oleObj name="" r:id="rId1" imgW="3136900" imgH="4794250" progId="Paint.Picture">
                  <p:embed/>
                  <p:pic>
                    <p:nvPicPr>
                      <p:cNvPr id="0" name="Изображение 6"/>
                      <p:cNvPicPr/>
                      <p:nvPr/>
                    </p:nvPicPr>
                    <p:blipFill>
                      <a:blip r:embed="rId2"/>
                      <a:stretch>
                        <a:fillRect/>
                      </a:stretch>
                    </p:blipFill>
                    <p:spPr>
                      <a:xfrm>
                        <a:off x="4900930" y="1149985"/>
                        <a:ext cx="3883660" cy="5709920"/>
                      </a:xfrm>
                      <a:prstGeom prst="rect">
                        <a:avLst/>
                      </a:prstGeom>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sym typeface="+mn-ea"/>
              </a:rPr>
              <a:t>Function</a:t>
            </a:r>
            <a:endParaRPr lang="ru-RU" altLang="en-US">
              <a:sym typeface="+mn-ea"/>
            </a:endParaRPr>
          </a:p>
        </p:txBody>
      </p:sp>
      <p:sp>
        <p:nvSpPr>
          <p:cNvPr id="3" name="Замещающее содержимое 2"/>
          <p:cNvSpPr>
            <a:spLocks noGrp="1"/>
          </p:cNvSpPr>
          <p:nvPr>
            <p:ph sz="half" idx="1"/>
          </p:nvPr>
        </p:nvSpPr>
        <p:spPr>
          <a:xfrm>
            <a:off x="457200" y="1417955"/>
            <a:ext cx="7815580" cy="4526280"/>
          </a:xfrm>
        </p:spPr>
        <p:txBody>
          <a:bodyPr/>
          <a:p>
            <a:r>
              <a:rPr lang="ru-RU" altLang="en-US" sz="3600"/>
              <a:t>Sensory:</a:t>
            </a:r>
            <a:endParaRPr lang="ru-RU" altLang="en-US" sz="3600"/>
          </a:p>
          <a:p>
            <a:pPr lvl="1"/>
            <a:r>
              <a:rPr lang="ru-RU" altLang="en-US" sz="3200"/>
              <a:t>Taste; sensations of hunger, fullness, and gastrointestinal discomfort</a:t>
            </a:r>
            <a:endParaRPr lang="ru-RU" altLang="en-US" sz="3200"/>
          </a:p>
          <a:p>
            <a:r>
              <a:rPr lang="ru-RU" altLang="en-US" sz="3600"/>
              <a:t>Motor: 	</a:t>
            </a:r>
            <a:endParaRPr lang="ru-RU" altLang="en-US" sz="3600"/>
          </a:p>
          <a:p>
            <a:pPr lvl="1"/>
            <a:r>
              <a:rPr lang="ru-RU" altLang="en-US" sz="3200"/>
              <a:t>Swallowing, speech, deceleration of heart, bronchoconstriction, gastrointestinal secretion and motility</a:t>
            </a:r>
            <a:endParaRPr lang="ru-RU" altLang="en-US" sz="3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457200" y="127000"/>
            <a:ext cx="8229600" cy="959485"/>
          </a:xfrm>
        </p:spPr>
        <p:txBody>
          <a:bodyPr/>
          <a:p>
            <a:r>
              <a:rPr lang="ru-RU" altLang="en-US" sz="3600">
                <a:sym typeface="+mn-ea"/>
              </a:rPr>
              <a:t>Sensory axon</a:t>
            </a:r>
            <a:endParaRPr lang="ru-RU" altLang="en-US" sz="3600">
              <a:sym typeface="+mn-ea"/>
            </a:endParaRPr>
          </a:p>
        </p:txBody>
      </p:sp>
      <p:sp>
        <p:nvSpPr>
          <p:cNvPr id="7" name="Замещающее содержимое 6"/>
          <p:cNvSpPr>
            <a:spLocks noGrp="1"/>
          </p:cNvSpPr>
          <p:nvPr>
            <p:ph sz="half" idx="1"/>
          </p:nvPr>
        </p:nvSpPr>
        <p:spPr>
          <a:xfrm>
            <a:off x="457200" y="1087120"/>
            <a:ext cx="5866765" cy="5407025"/>
          </a:xfrm>
        </p:spPr>
        <p:txBody>
          <a:bodyPr/>
          <a:p>
            <a:pPr marL="0" indent="0">
              <a:buNone/>
            </a:pPr>
            <a:r>
              <a:rPr lang="ru-RU" altLang="en-US" sz="2300"/>
              <a:t>  Аrise from:</a:t>
            </a:r>
            <a:endParaRPr lang="ru-RU" altLang="en-US" sz="2300"/>
          </a:p>
          <a:p>
            <a:pPr lvl="1"/>
            <a:r>
              <a:rPr lang="ru-RU" altLang="en-US" sz="2300"/>
              <a:t>Thoracic and abdominopelvic viscera</a:t>
            </a:r>
            <a:endParaRPr lang="ru-RU" altLang="en-US" sz="2300"/>
          </a:p>
          <a:p>
            <a:pPr lvl="1"/>
            <a:r>
              <a:rPr lang="ru-RU" altLang="en-US" sz="2300"/>
              <a:t>root of tongue</a:t>
            </a:r>
            <a:endParaRPr lang="ru-RU" altLang="en-US" sz="2300"/>
          </a:p>
          <a:p>
            <a:pPr lvl="1"/>
            <a:r>
              <a:rPr lang="ru-RU" altLang="en-US" sz="2300"/>
              <a:t>pharynx, larynx</a:t>
            </a:r>
            <a:endParaRPr lang="ru-RU" altLang="en-US" sz="2300"/>
          </a:p>
          <a:p>
            <a:pPr lvl="1"/>
            <a:r>
              <a:rPr lang="ru-RU" altLang="en-US" sz="2300"/>
              <a:t>epiglottis</a:t>
            </a:r>
            <a:endParaRPr lang="ru-RU" altLang="en-US" sz="2300"/>
          </a:p>
          <a:p>
            <a:pPr lvl="1"/>
            <a:r>
              <a:rPr lang="ru-RU" altLang="en-US" sz="2300"/>
              <a:t> outer ear </a:t>
            </a:r>
            <a:endParaRPr lang="ru-RU" altLang="en-US" sz="2300"/>
          </a:p>
          <a:p>
            <a:pPr lvl="1"/>
            <a:r>
              <a:rPr lang="ru-RU" altLang="en-US" sz="2300"/>
              <a:t>dura mater </a:t>
            </a:r>
            <a:endParaRPr lang="ru-RU" altLang="en-US" sz="2300"/>
          </a:p>
          <a:p>
            <a:pPr marL="457200" lvl="1" indent="0">
              <a:buNone/>
            </a:pPr>
            <a:r>
              <a:rPr lang="ru-RU" altLang="en-US" sz="2300"/>
              <a:t>These axons pass through the jugular foramen </a:t>
            </a:r>
            <a:endParaRPr lang="ru-RU" altLang="en-US" sz="2300"/>
          </a:p>
          <a:p>
            <a:pPr marL="457200" lvl="1" indent="0">
              <a:buNone/>
            </a:pPr>
            <a:endParaRPr lang="ru-RU" altLang="en-US" sz="2300"/>
          </a:p>
          <a:p>
            <a:pPr marL="457200" lvl="1" indent="0">
              <a:buNone/>
            </a:pPr>
            <a:endParaRPr lang="ru-RU" altLang="en-US" sz="2300"/>
          </a:p>
          <a:p>
            <a:pPr marL="457200" lvl="1" indent="0">
              <a:buNone/>
            </a:pPr>
            <a:r>
              <a:rPr lang="ru-RU" altLang="en-US" sz="2300"/>
              <a:t>and end in the : Medulla</a:t>
            </a:r>
            <a:endParaRPr lang="ru-RU" altLang="en-US" sz="2300"/>
          </a:p>
          <a:p>
            <a:pPr marL="457200" lvl="1" indent="0">
              <a:buNone/>
            </a:pPr>
            <a:r>
              <a:rPr lang="ru-RU" altLang="en-US" sz="2300"/>
              <a:t>oblongata and pons</a:t>
            </a:r>
            <a:endParaRPr lang="ru-RU" altLang="en-US" sz="2300"/>
          </a:p>
        </p:txBody>
      </p:sp>
      <p:graphicFrame>
        <p:nvGraphicFramePr>
          <p:cNvPr id="8" name="Замещающее содержимое 7"/>
          <p:cNvGraphicFramePr/>
          <p:nvPr>
            <p:ph sz="half" idx="2"/>
          </p:nvPr>
        </p:nvGraphicFramePr>
        <p:xfrm>
          <a:off x="6104890" y="1381125"/>
          <a:ext cx="2980055" cy="3144520"/>
        </p:xfrm>
        <a:graphic>
          <a:graphicData uri="http://schemas.openxmlformats.org/presentationml/2006/ole">
            <mc:AlternateContent xmlns:mc="http://schemas.openxmlformats.org/markup-compatibility/2006">
              <mc:Choice xmlns:v="urn:schemas-microsoft-com:vml" Requires="v">
                <p:oleObj spid="_x0000_s9" name="" r:id="rId1" imgW="2133600" imgH="2076450" progId="Paint.Picture">
                  <p:embed/>
                </p:oleObj>
              </mc:Choice>
              <mc:Fallback>
                <p:oleObj name="" r:id="rId1" imgW="2133600" imgH="2076450" progId="Paint.Picture">
                  <p:embed/>
                  <p:pic>
                    <p:nvPicPr>
                      <p:cNvPr id="0" name="Изображение 8"/>
                      <p:cNvPicPr/>
                      <p:nvPr/>
                    </p:nvPicPr>
                    <p:blipFill>
                      <a:blip r:embed="rId2"/>
                      <a:stretch>
                        <a:fillRect/>
                      </a:stretch>
                    </p:blipFill>
                    <p:spPr>
                      <a:xfrm>
                        <a:off x="6104890" y="1381125"/>
                        <a:ext cx="2980055" cy="3144520"/>
                      </a:xfrm>
                      <a:prstGeom prst="rect">
                        <a:avLst/>
                      </a:prstGeom>
                    </p:spPr>
                  </p:pic>
                </p:oleObj>
              </mc:Fallback>
            </mc:AlternateContent>
          </a:graphicData>
        </a:graphic>
      </p:graphicFrame>
      <p:sp>
        <p:nvSpPr>
          <p:cNvPr id="10" name="Стрелка вниз 9"/>
          <p:cNvSpPr/>
          <p:nvPr/>
        </p:nvSpPr>
        <p:spPr>
          <a:xfrm>
            <a:off x="1758315" y="4831715"/>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p:txBody>
          <a:bodyPr/>
          <a:p>
            <a:r>
              <a:rPr lang="ru-RU" altLang="en-US">
                <a:sym typeface="+mn-ea"/>
              </a:rPr>
              <a:t>Motor </a:t>
            </a:r>
            <a:r>
              <a:rPr lang="en-US" altLang="en-US">
                <a:sym typeface="+mn-ea"/>
              </a:rPr>
              <a:t>axons</a:t>
            </a:r>
            <a:endParaRPr lang="en-US" altLang="en-US">
              <a:sym typeface="+mn-ea"/>
            </a:endParaRPr>
          </a:p>
        </p:txBody>
      </p:sp>
      <p:sp>
        <p:nvSpPr>
          <p:cNvPr id="7" name="Замещающее содержимое 6"/>
          <p:cNvSpPr>
            <a:spLocks noGrp="1"/>
          </p:cNvSpPr>
          <p:nvPr>
            <p:ph idx="1"/>
          </p:nvPr>
        </p:nvSpPr>
        <p:spPr/>
        <p:txBody>
          <a:bodyPr/>
          <a:p>
            <a:r>
              <a:rPr lang="en-US" altLang="ru-RU"/>
              <a:t>Arise from</a:t>
            </a:r>
            <a:r>
              <a:rPr lang="ru-RU" altLang="en-US"/>
              <a:t>: Medulla oblongata</a:t>
            </a:r>
            <a:endParaRPr lang="ru-RU" altLang="en-US"/>
          </a:p>
          <a:p>
            <a:endParaRPr lang="ru-RU" altLang="en-US"/>
          </a:p>
          <a:p>
            <a:r>
              <a:rPr lang="en-US" altLang="ru-RU"/>
              <a:t>Terminate:</a:t>
            </a:r>
            <a:endParaRPr lang="ru-RU" altLang="en-US"/>
          </a:p>
          <a:p>
            <a:pPr lvl="1"/>
            <a:r>
              <a:rPr lang="ru-RU" altLang="en-US"/>
              <a:t> Tongue,</a:t>
            </a:r>
            <a:endParaRPr lang="ru-RU" altLang="en-US"/>
          </a:p>
          <a:p>
            <a:pPr lvl="1"/>
            <a:r>
              <a:rPr lang="ru-RU" altLang="en-US"/>
              <a:t>palate,</a:t>
            </a:r>
            <a:endParaRPr lang="ru-RU" altLang="en-US"/>
          </a:p>
          <a:p>
            <a:pPr lvl="1"/>
            <a:r>
              <a:rPr lang="ru-RU" altLang="en-US"/>
              <a:t> pharynx, larynx, </a:t>
            </a:r>
            <a:endParaRPr lang="ru-RU" altLang="en-US"/>
          </a:p>
          <a:p>
            <a:pPr lvl="1"/>
            <a:r>
              <a:rPr lang="ru-RU" altLang="en-US"/>
              <a:t>lungs, heart, liver </a:t>
            </a:r>
            <a:endParaRPr lang="ru-RU" altLang="en-US"/>
          </a:p>
          <a:p>
            <a:pPr lvl="1"/>
            <a:r>
              <a:rPr lang="ru-RU" altLang="en-US"/>
              <a:t>spleen, digestive tract, </a:t>
            </a:r>
            <a:endParaRPr lang="ru-RU" altLang="en-US"/>
          </a:p>
          <a:p>
            <a:pPr lvl="1"/>
            <a:r>
              <a:rPr lang="ru-RU" altLang="en-US"/>
              <a:t>kidney, ureter</a:t>
            </a:r>
            <a:endParaRPr lang="ru-RU" altLang="en-US"/>
          </a:p>
        </p:txBody>
      </p:sp>
      <p:sp>
        <p:nvSpPr>
          <p:cNvPr id="10" name="Стрелка вниз 9"/>
          <p:cNvSpPr/>
          <p:nvPr/>
        </p:nvSpPr>
        <p:spPr>
          <a:xfrm>
            <a:off x="3093720" y="221107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a:t>
            </a:r>
            <a:endParaRPr lang="ru-RU" altLang="en-US"/>
          </a:p>
        </p:txBody>
      </p:sp>
      <p:sp>
        <p:nvSpPr>
          <p:cNvPr id="3" name="Замещающее содержимое 2"/>
          <p:cNvSpPr>
            <a:spLocks noGrp="1"/>
          </p:cNvSpPr>
          <p:nvPr>
            <p:ph idx="1"/>
          </p:nvPr>
        </p:nvSpPr>
        <p:spPr/>
        <p:txBody>
          <a:bodyPr/>
          <a:p>
            <a:r>
              <a:rPr lang="ru-RU" altLang="en-US"/>
              <a:t>Hoarseness or loss of voice; </a:t>
            </a:r>
            <a:endParaRPr lang="ru-RU" altLang="en-US"/>
          </a:p>
          <a:p>
            <a:r>
              <a:rPr lang="en-US" altLang="ru-RU"/>
              <a:t>I</a:t>
            </a:r>
            <a:r>
              <a:rPr lang="ru-RU" altLang="en-US"/>
              <a:t>mpaired swallowing and gastrointestinal</a:t>
            </a:r>
            <a:endParaRPr lang="ru-RU" altLang="en-US"/>
          </a:p>
          <a:p>
            <a:r>
              <a:rPr lang="ru-RU" altLang="en-US"/>
              <a:t>motility;</a:t>
            </a:r>
            <a:endParaRPr lang="ru-RU" altLang="en-US"/>
          </a:p>
          <a:p>
            <a:r>
              <a:rPr lang="ru-RU" altLang="en-US"/>
              <a:t> </a:t>
            </a:r>
            <a:r>
              <a:rPr lang="en-US" altLang="ru-RU"/>
              <a:t>F</a:t>
            </a:r>
            <a:r>
              <a:rPr lang="ru-RU" altLang="en-US"/>
              <a:t>atal if both vagus nerves are damaged</a:t>
            </a:r>
            <a:endParaRPr lang="ru-RU"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Заголовок 31745"/>
          <p:cNvSpPr>
            <a:spLocks noGrp="1"/>
          </p:cNvSpPr>
          <p:nvPr>
            <p:ph type="title"/>
          </p:nvPr>
        </p:nvSpPr>
        <p:spPr>
          <a:xfrm>
            <a:off x="685800" y="228600"/>
            <a:ext cx="7772400" cy="1752600"/>
          </a:xfrm>
        </p:spPr>
        <p:txBody>
          <a:bodyPr anchor="ctr"/>
          <a:p>
            <a:r>
              <a:t>Mnemonic Aids for Sensory and /or Motor Functions of Cranial Nerves</a:t>
            </a:r>
          </a:p>
        </p:txBody>
      </p:sp>
      <p:sp>
        <p:nvSpPr>
          <p:cNvPr id="31747" name="Текстовое поле 31746"/>
          <p:cNvSpPr txBox="1"/>
          <p:nvPr/>
        </p:nvSpPr>
        <p:spPr>
          <a:xfrm>
            <a:off x="669925" y="2286000"/>
            <a:ext cx="7940675" cy="2282825"/>
          </a:xfrm>
          <a:prstGeom prst="rect">
            <a:avLst/>
          </a:prstGeom>
          <a:noFill/>
          <a:ln w="9525">
            <a:noFill/>
          </a:ln>
        </p:spPr>
        <p:txBody>
          <a:bodyPr>
            <a:spAutoFit/>
          </a:bodyPr>
          <a:p>
            <a:pPr>
              <a:buChar char="•"/>
            </a:pPr>
            <a:r>
              <a:rPr>
                <a:latin typeface="Times" pitchFamily="124" charset="0"/>
              </a:rPr>
              <a:t> </a:t>
            </a:r>
            <a:r>
              <a:rPr>
                <a:solidFill>
                  <a:srgbClr val="000000"/>
                </a:solidFill>
              </a:rPr>
              <a:t>Some Say Marry Money, But My Brother Says Big Business Matters More</a:t>
            </a:r>
            <a:endParaRPr>
              <a:solidFill>
                <a:srgbClr val="000000"/>
              </a:solidFill>
            </a:endParaRPr>
          </a:p>
          <a:p>
            <a:endParaRPr>
              <a:solidFill>
                <a:srgbClr val="000000"/>
              </a:solidFill>
            </a:endParaRPr>
          </a:p>
          <a:p>
            <a:pPr>
              <a:buChar char="•"/>
            </a:pPr>
            <a:r>
              <a:rPr>
                <a:solidFill>
                  <a:srgbClr val="000000"/>
                </a:solidFill>
              </a:rPr>
              <a:t> </a:t>
            </a:r>
            <a:r>
              <a:rPr>
                <a:solidFill>
                  <a:srgbClr val="000000"/>
                </a:solidFill>
                <a:latin typeface="Times" pitchFamily="124" charset="0"/>
              </a:rPr>
              <a:t>The first letter of each word signifies whether the particular cranial nerve is sensory only (S); motor (M); or both sensory and motor (B) </a:t>
            </a:r>
            <a:endParaRPr>
              <a:solidFill>
                <a:srgbClr val="000000"/>
              </a:solidFill>
              <a:latin typeface="Times" pitchFamily="124" charset="0"/>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7">
                                            <p:txEl>
                                              <p:charRg st="0" end="6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47">
                                            <p:txEl>
                                              <p:charRg st="70" end="2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ldLvl="3"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727075"/>
          </a:xfrm>
        </p:spPr>
        <p:txBody>
          <a:bodyPr/>
          <a:p>
            <a:r>
              <a:rPr lang="ru-RU" altLang="en-US"/>
              <a:t>XI. Accessory Nerve</a:t>
            </a:r>
            <a:endParaRPr lang="ru-RU" altLang="en-US"/>
          </a:p>
        </p:txBody>
      </p:sp>
      <p:sp>
        <p:nvSpPr>
          <p:cNvPr id="3" name="Замещающее содержимое 2"/>
          <p:cNvSpPr>
            <a:spLocks noGrp="1"/>
          </p:cNvSpPr>
          <p:nvPr>
            <p:ph sz="half" idx="1"/>
          </p:nvPr>
        </p:nvSpPr>
        <p:spPr>
          <a:xfrm>
            <a:off x="457200" y="1111250"/>
            <a:ext cx="5133975" cy="5015230"/>
          </a:xfrm>
        </p:spPr>
        <p:txBody>
          <a:bodyPr/>
          <a:p>
            <a:r>
              <a:rPr lang="ru-RU" altLang="en-US" sz="2800"/>
              <a:t>Motor nerve</a:t>
            </a:r>
            <a:endParaRPr lang="ru-RU" altLang="en-US" sz="2800"/>
          </a:p>
          <a:p>
            <a:r>
              <a:rPr lang="ru-RU" altLang="en-US" sz="2800"/>
              <a:t> Motor axons arise in the anterior gray of the 1st 5 segments of the cervical portion of the spinal cord.</a:t>
            </a:r>
            <a:endParaRPr lang="ru-RU" altLang="en-US" sz="2800"/>
          </a:p>
          <a:p>
            <a:r>
              <a:rPr lang="ru-RU" altLang="en-US" sz="2800"/>
              <a:t> The axons from the segment exit the spinal cord laterally and come together, pass through the </a:t>
            </a:r>
            <a:r>
              <a:rPr lang="ru-RU" altLang="en-US" sz="2800" b="1">
                <a:solidFill>
                  <a:srgbClr val="FF0000"/>
                </a:solidFill>
              </a:rPr>
              <a:t>foramen magnum</a:t>
            </a:r>
            <a:r>
              <a:rPr lang="ru-RU" altLang="en-US" sz="2800"/>
              <a:t> and exit through the </a:t>
            </a:r>
            <a:r>
              <a:rPr lang="ru-RU" altLang="en-US" sz="2800" b="1">
                <a:solidFill>
                  <a:srgbClr val="FF0000"/>
                </a:solidFill>
              </a:rPr>
              <a:t>jugular foramen</a:t>
            </a:r>
            <a:r>
              <a:rPr lang="ru-RU" altLang="en-US" sz="2800"/>
              <a:t> along with the vagus nerve.</a:t>
            </a:r>
            <a:endParaRPr lang="ru-RU" altLang="en-US" sz="2800"/>
          </a:p>
        </p:txBody>
      </p:sp>
      <p:graphicFrame>
        <p:nvGraphicFramePr>
          <p:cNvPr id="5" name="Замещающее содержимое 4"/>
          <p:cNvGraphicFramePr/>
          <p:nvPr>
            <p:ph sz="half" idx="2"/>
          </p:nvPr>
        </p:nvGraphicFramePr>
        <p:xfrm>
          <a:off x="6148070" y="1111250"/>
          <a:ext cx="2943860" cy="2839085"/>
        </p:xfrm>
        <a:graphic>
          <a:graphicData uri="http://schemas.openxmlformats.org/presentationml/2006/ole">
            <mc:AlternateContent xmlns:mc="http://schemas.openxmlformats.org/markup-compatibility/2006">
              <mc:Choice xmlns:v="urn:schemas-microsoft-com:vml" Requires="v">
                <p:oleObj spid="_x0000_s6" name="" r:id="rId1" imgW="1828800" imgH="1847850" progId="Paint.Picture">
                  <p:embed/>
                </p:oleObj>
              </mc:Choice>
              <mc:Fallback>
                <p:oleObj name="" r:id="rId1" imgW="1828800" imgH="1847850" progId="Paint.Picture">
                  <p:embed/>
                  <p:pic>
                    <p:nvPicPr>
                      <p:cNvPr id="0" name="Изображение 5"/>
                      <p:cNvPicPr/>
                      <p:nvPr/>
                    </p:nvPicPr>
                    <p:blipFill>
                      <a:blip r:embed="rId2"/>
                      <a:stretch>
                        <a:fillRect/>
                      </a:stretch>
                    </p:blipFill>
                    <p:spPr>
                      <a:xfrm>
                        <a:off x="6148070" y="1111250"/>
                        <a:ext cx="2943860" cy="2839085"/>
                      </a:xfrm>
                      <a:prstGeom prst="rect">
                        <a:avLst/>
                      </a:prstGeom>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br>
              <a:rPr lang="ru-RU" altLang="en-US">
                <a:sym typeface="+mn-ea"/>
              </a:rPr>
            </a:br>
            <a:r>
              <a:rPr lang="ru-RU" altLang="en-US">
                <a:sym typeface="+mn-ea"/>
              </a:rPr>
              <a:t>XI. Accessory Nerve</a:t>
            </a:r>
            <a:br>
              <a:rPr lang="ru-RU" altLang="en-US"/>
            </a:br>
            <a:endParaRPr lang="ru-RU" altLang="en-US"/>
          </a:p>
        </p:txBody>
      </p:sp>
      <p:sp>
        <p:nvSpPr>
          <p:cNvPr id="3" name="Замещающее содержимое 2"/>
          <p:cNvSpPr>
            <a:spLocks noGrp="1"/>
          </p:cNvSpPr>
          <p:nvPr>
            <p:ph sz="half" idx="1"/>
          </p:nvPr>
        </p:nvSpPr>
        <p:spPr>
          <a:xfrm>
            <a:off x="457200" y="1600200"/>
            <a:ext cx="4326255" cy="4526280"/>
          </a:xfrm>
        </p:spPr>
        <p:txBody>
          <a:bodyPr/>
          <a:p>
            <a:r>
              <a:rPr lang="ru-RU" altLang="en-US" sz="2800"/>
              <a:t>The accessory nerve controls mainly swallowing and neck and shoulder muscles</a:t>
            </a:r>
            <a:endParaRPr lang="ru-RU" altLang="en-US" sz="2800"/>
          </a:p>
          <a:p>
            <a:r>
              <a:rPr lang="en-US" altLang="ru-RU" sz="2800"/>
              <a:t>(</a:t>
            </a:r>
            <a:r>
              <a:rPr lang="ru-RU" altLang="en-US" sz="2800"/>
              <a:t>Termination</a:t>
            </a:r>
            <a:r>
              <a:rPr lang="en-US" altLang="ru-RU" sz="2800"/>
              <a:t>:</a:t>
            </a:r>
            <a:r>
              <a:rPr lang="ru-RU" altLang="en-US" sz="2800"/>
              <a:t> Palate, pharynx, trapezius and sternocleidomastoid muscles</a:t>
            </a:r>
            <a:r>
              <a:rPr lang="en-US" altLang="ru-RU" sz="2800"/>
              <a:t>)</a:t>
            </a:r>
            <a:endParaRPr lang="en-US" altLang="ru-RU" sz="2800"/>
          </a:p>
        </p:txBody>
      </p:sp>
      <p:graphicFrame>
        <p:nvGraphicFramePr>
          <p:cNvPr id="6" name="Замещающее содержимое 5"/>
          <p:cNvGraphicFramePr>
            <a:graphicFrameLocks noChangeAspect="1"/>
          </p:cNvGraphicFramePr>
          <p:nvPr>
            <p:ph sz="half" idx="2"/>
          </p:nvPr>
        </p:nvGraphicFramePr>
        <p:xfrm>
          <a:off x="4783455" y="1925320"/>
          <a:ext cx="4248150" cy="3110865"/>
        </p:xfrm>
        <a:graphic>
          <a:graphicData uri="http://schemas.openxmlformats.org/presentationml/2006/ole">
            <mc:AlternateContent xmlns:mc="http://schemas.openxmlformats.org/markup-compatibility/2006">
              <mc:Choice xmlns:v="urn:schemas-microsoft-com:vml" Requires="v">
                <p:oleObj spid="_x0000_s7" name="" r:id="rId1" imgW="3016250" imgH="1841500" progId="Paint.Picture">
                  <p:embed/>
                </p:oleObj>
              </mc:Choice>
              <mc:Fallback>
                <p:oleObj name="" r:id="rId1" imgW="3016250" imgH="1841500" progId="Paint.Picture">
                  <p:embed/>
                  <p:pic>
                    <p:nvPicPr>
                      <p:cNvPr id="0" name="Изображение 6"/>
                      <p:cNvPicPr/>
                      <p:nvPr/>
                    </p:nvPicPr>
                    <p:blipFill>
                      <a:blip r:embed="rId2"/>
                      <a:stretch>
                        <a:fillRect/>
                      </a:stretch>
                    </p:blipFill>
                    <p:spPr>
                      <a:xfrm>
                        <a:off x="4783455" y="1925320"/>
                        <a:ext cx="4248150" cy="3110865"/>
                      </a:xfrm>
                      <a:prstGeom prst="rect">
                        <a:avLst/>
                      </a:prstGeom>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a:t>
            </a:r>
            <a:endParaRPr lang="ru-RU" altLang="en-US"/>
          </a:p>
        </p:txBody>
      </p:sp>
      <p:sp>
        <p:nvSpPr>
          <p:cNvPr id="3" name="Замещающее содержимое 2"/>
          <p:cNvSpPr>
            <a:spLocks noGrp="1"/>
          </p:cNvSpPr>
          <p:nvPr>
            <p:ph sz="half" idx="1"/>
          </p:nvPr>
        </p:nvSpPr>
        <p:spPr>
          <a:xfrm>
            <a:off x="457200" y="1600200"/>
            <a:ext cx="4197350" cy="4526280"/>
          </a:xfrm>
        </p:spPr>
        <p:txBody>
          <a:bodyPr/>
          <a:p>
            <a:r>
              <a:rPr lang="ru-RU" altLang="en-US" sz="2400"/>
              <a:t>Impaired movement of head, neck, and houlders;</a:t>
            </a:r>
            <a:endParaRPr lang="ru-RU" altLang="en-US" sz="2400"/>
          </a:p>
          <a:p>
            <a:r>
              <a:rPr lang="en-US" altLang="ru-RU" sz="2400"/>
              <a:t>D</a:t>
            </a:r>
            <a:r>
              <a:rPr lang="ru-RU" altLang="en-US" sz="2400"/>
              <a:t>ifficulty shrugging shoulder on damaged side; </a:t>
            </a:r>
            <a:endParaRPr lang="ru-RU" altLang="en-US" sz="2400"/>
          </a:p>
          <a:p>
            <a:r>
              <a:rPr lang="en-US" altLang="ru-RU" sz="2400"/>
              <a:t>P</a:t>
            </a:r>
            <a:r>
              <a:rPr lang="ru-RU" altLang="en-US" sz="2400"/>
              <a:t>aralysis of sternocleidomastoid, causing  head to turn toward injured side</a:t>
            </a:r>
            <a:endParaRPr lang="ru-RU" altLang="en-US" sz="2400"/>
          </a:p>
        </p:txBody>
      </p:sp>
      <p:pic>
        <p:nvPicPr>
          <p:cNvPr id="6" name="Замещающее содержимое 5"/>
          <p:cNvPicPr>
            <a:picLocks noChangeAspect="1"/>
          </p:cNvPicPr>
          <p:nvPr>
            <p:ph sz="half" idx="2"/>
          </p:nvPr>
        </p:nvPicPr>
        <p:blipFill>
          <a:blip r:embed="rId1"/>
          <a:stretch>
            <a:fillRect/>
          </a:stretch>
        </p:blipFill>
        <p:spPr>
          <a:xfrm>
            <a:off x="5025390" y="1697355"/>
            <a:ext cx="3661410" cy="20764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678180"/>
          </a:xfrm>
        </p:spPr>
        <p:txBody>
          <a:bodyPr/>
          <a:p>
            <a:r>
              <a:rPr lang="ru-RU" altLang="en-US"/>
              <a:t>XII. Hypoglossal Nerve </a:t>
            </a:r>
            <a:endParaRPr lang="ru-RU" altLang="en-US"/>
          </a:p>
        </p:txBody>
      </p:sp>
      <p:sp>
        <p:nvSpPr>
          <p:cNvPr id="3" name="Замещающее содержимое 2"/>
          <p:cNvSpPr>
            <a:spLocks noGrp="1"/>
          </p:cNvSpPr>
          <p:nvPr>
            <p:ph sz="half" idx="1"/>
          </p:nvPr>
        </p:nvSpPr>
        <p:spPr>
          <a:xfrm>
            <a:off x="456565" y="1191895"/>
            <a:ext cx="4032885" cy="4934585"/>
          </a:xfrm>
        </p:spPr>
        <p:txBody>
          <a:bodyPr/>
          <a:p>
            <a:r>
              <a:rPr lang="ru-RU" altLang="en-US" sz="2800"/>
              <a:t> Motor nerve</a:t>
            </a:r>
            <a:endParaRPr lang="ru-RU" altLang="en-US" sz="2800"/>
          </a:p>
          <a:p>
            <a:r>
              <a:rPr lang="ru-RU" altLang="en-US" sz="2800"/>
              <a:t> Somatic motor axons originate in the hypoglossal nuclei in the MO, pass through the hypoglossal canal, and supply the muscles of the tongue.</a:t>
            </a:r>
            <a:endParaRPr lang="ru-RU" altLang="en-US" sz="2800"/>
          </a:p>
          <a:p>
            <a:endParaRPr lang="ru-RU" altLang="en-US" sz="2800"/>
          </a:p>
        </p:txBody>
      </p:sp>
      <p:graphicFrame>
        <p:nvGraphicFramePr>
          <p:cNvPr id="6" name="Замещающее содержимое 5"/>
          <p:cNvGraphicFramePr>
            <a:graphicFrameLocks noChangeAspect="1"/>
          </p:cNvGraphicFramePr>
          <p:nvPr>
            <p:ph sz="half" idx="2"/>
          </p:nvPr>
        </p:nvGraphicFramePr>
        <p:xfrm>
          <a:off x="5426075" y="1804035"/>
          <a:ext cx="2931795" cy="3249930"/>
        </p:xfrm>
        <a:graphic>
          <a:graphicData uri="http://schemas.openxmlformats.org/presentationml/2006/ole">
            <mc:AlternateContent xmlns:mc="http://schemas.openxmlformats.org/markup-compatibility/2006">
              <mc:Choice xmlns:v="urn:schemas-microsoft-com:vml" Requires="v">
                <p:oleObj spid="_x0000_s7" name="" r:id="rId1" imgW="1758950" imgH="1949450" progId="Paint.Picture">
                  <p:embed/>
                </p:oleObj>
              </mc:Choice>
              <mc:Fallback>
                <p:oleObj name="" r:id="rId1" imgW="1758950" imgH="1949450" progId="Paint.Picture">
                  <p:embed/>
                  <p:pic>
                    <p:nvPicPr>
                      <p:cNvPr id="0" name="Изображение 6"/>
                      <p:cNvPicPr/>
                      <p:nvPr/>
                    </p:nvPicPr>
                    <p:blipFill>
                      <a:blip r:embed="rId2"/>
                      <a:stretch>
                        <a:fillRect/>
                      </a:stretch>
                    </p:blipFill>
                    <p:spPr>
                      <a:xfrm>
                        <a:off x="5426075" y="1804035"/>
                        <a:ext cx="2931795" cy="3249930"/>
                      </a:xfrm>
                      <a:prstGeom prst="rect">
                        <a:avLst/>
                      </a:prstGeom>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13043"/>
            <a:ext cx="8229600" cy="1143000"/>
          </a:xfrm>
        </p:spPr>
        <p:txBody>
          <a:bodyPr/>
          <a:p>
            <a:br>
              <a:rPr lang="ru-RU" altLang="en-US">
                <a:sym typeface="+mn-ea"/>
              </a:rPr>
            </a:br>
            <a:r>
              <a:rPr lang="ru-RU" altLang="en-US">
                <a:sym typeface="+mn-ea"/>
              </a:rPr>
              <a:t>XII. Hypoglossal Nerve </a:t>
            </a:r>
            <a:br>
              <a:rPr lang="ru-RU" altLang="en-US"/>
            </a:br>
            <a:endParaRPr lang="ru-RU" altLang="en-US"/>
          </a:p>
        </p:txBody>
      </p:sp>
      <p:sp>
        <p:nvSpPr>
          <p:cNvPr id="3" name="Замещающее содержимое 2"/>
          <p:cNvSpPr>
            <a:spLocks noGrp="1"/>
          </p:cNvSpPr>
          <p:nvPr>
            <p:ph sz="half" idx="1"/>
          </p:nvPr>
        </p:nvSpPr>
        <p:spPr/>
        <p:txBody>
          <a:bodyPr/>
          <a:p>
            <a:r>
              <a:rPr lang="ru-RU" altLang="en-US">
                <a:sym typeface="+mn-ea"/>
              </a:rPr>
              <a:t>These axons conduct impulses for speech and swallowing. </a:t>
            </a:r>
            <a:endParaRPr lang="ru-RU" altLang="en-US"/>
          </a:p>
          <a:p>
            <a:endParaRPr lang="ru-RU" altLang="en-US"/>
          </a:p>
        </p:txBody>
      </p:sp>
      <p:graphicFrame>
        <p:nvGraphicFramePr>
          <p:cNvPr id="6" name="Замещающее содержимое 5"/>
          <p:cNvGraphicFramePr>
            <a:graphicFrameLocks noChangeAspect="1"/>
          </p:cNvGraphicFramePr>
          <p:nvPr>
            <p:ph sz="half" idx="2"/>
          </p:nvPr>
        </p:nvGraphicFramePr>
        <p:xfrm>
          <a:off x="4429760" y="2282190"/>
          <a:ext cx="4734560" cy="3517900"/>
        </p:xfrm>
        <a:graphic>
          <a:graphicData uri="http://schemas.openxmlformats.org/presentationml/2006/ole">
            <mc:AlternateContent xmlns:mc="http://schemas.openxmlformats.org/markup-compatibility/2006">
              <mc:Choice xmlns:v="urn:schemas-microsoft-com:vml" Requires="v">
                <p:oleObj spid="_x0000_s7" name="" r:id="rId1" imgW="2692400" imgH="2000250" progId="Paint.Picture">
                  <p:embed/>
                </p:oleObj>
              </mc:Choice>
              <mc:Fallback>
                <p:oleObj name="" r:id="rId1" imgW="2692400" imgH="2000250" progId="Paint.Picture">
                  <p:embed/>
                  <p:pic>
                    <p:nvPicPr>
                      <p:cNvPr id="0" name="Изображение 6"/>
                      <p:cNvPicPr/>
                      <p:nvPr/>
                    </p:nvPicPr>
                    <p:blipFill>
                      <a:blip r:embed="rId2"/>
                      <a:stretch>
                        <a:fillRect/>
                      </a:stretch>
                    </p:blipFill>
                    <p:spPr>
                      <a:xfrm>
                        <a:off x="4429760" y="2282190"/>
                        <a:ext cx="4734560" cy="3517900"/>
                      </a:xfrm>
                      <a:prstGeom prst="rect">
                        <a:avLst/>
                      </a:prstGeom>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Effect of Damage</a:t>
            </a:r>
            <a:endParaRPr lang="ru-RU" altLang="en-US"/>
          </a:p>
        </p:txBody>
      </p:sp>
      <p:sp>
        <p:nvSpPr>
          <p:cNvPr id="3" name="Замещающее содержимое 2"/>
          <p:cNvSpPr>
            <a:spLocks noGrp="1"/>
          </p:cNvSpPr>
          <p:nvPr>
            <p:ph sz="half" idx="1"/>
          </p:nvPr>
        </p:nvSpPr>
        <p:spPr/>
        <p:txBody>
          <a:bodyPr/>
          <a:p>
            <a:r>
              <a:rPr lang="ru-RU" altLang="en-US" sz="2400"/>
              <a:t>Impaired speech and swallowing; </a:t>
            </a:r>
            <a:endParaRPr lang="ru-RU" altLang="en-US" sz="2400"/>
          </a:p>
          <a:p>
            <a:r>
              <a:rPr lang="ru-RU" altLang="en-US" sz="2400"/>
              <a:t>inability to protrude tongue if both right and left nerves are damaged; </a:t>
            </a:r>
            <a:endParaRPr lang="ru-RU" altLang="en-US" sz="2400"/>
          </a:p>
          <a:p>
            <a:r>
              <a:rPr lang="ru-RU" altLang="en-US" sz="2400"/>
              <a:t>deviation of tongue toward injured side,</a:t>
            </a:r>
            <a:endParaRPr lang="ru-RU" altLang="en-US" sz="2400"/>
          </a:p>
          <a:p>
            <a:r>
              <a:rPr lang="ru-RU" altLang="en-US" sz="2400"/>
              <a:t>and atrophy on that side, if only one nerve is damaged</a:t>
            </a:r>
            <a:endParaRPr lang="ru-RU" altLang="en-US" sz="2400"/>
          </a:p>
        </p:txBody>
      </p:sp>
      <p:pic>
        <p:nvPicPr>
          <p:cNvPr id="6" name="Замещающее содержимое 5"/>
          <p:cNvPicPr>
            <a:picLocks noChangeAspect="1"/>
          </p:cNvPicPr>
          <p:nvPr>
            <p:ph sz="half" idx="2"/>
          </p:nvPr>
        </p:nvPicPr>
        <p:blipFill>
          <a:blip r:embed="rId1"/>
          <a:stretch>
            <a:fillRect/>
          </a:stretch>
        </p:blipFill>
        <p:spPr>
          <a:xfrm>
            <a:off x="4839970" y="2162175"/>
            <a:ext cx="4067810" cy="262001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Заголовок 38913"/>
          <p:cNvSpPr>
            <a:spLocks noGrp="1"/>
          </p:cNvSpPr>
          <p:nvPr>
            <p:ph type="title"/>
          </p:nvPr>
        </p:nvSpPr>
        <p:spPr/>
        <p:txBody>
          <a:bodyPr anchor="ctr"/>
          <a:p>
            <a:r>
              <a:t>Points to Remember</a:t>
            </a:r>
          </a:p>
        </p:txBody>
      </p:sp>
      <p:sp>
        <p:nvSpPr>
          <p:cNvPr id="38915" name="Замещающий текст 38914"/>
          <p:cNvSpPr>
            <a:spLocks noGrp="1"/>
          </p:cNvSpPr>
          <p:nvPr>
            <p:ph type="body" idx="1"/>
          </p:nvPr>
        </p:nvSpPr>
        <p:spPr/>
        <p:txBody>
          <a:bodyPr/>
          <a:p>
            <a:r>
              <a:rPr sz="2800"/>
              <a:t>Cranial nerves are part of the peripheral nervous system.</a:t>
            </a:r>
            <a:endParaRPr sz="2800"/>
          </a:p>
          <a:p>
            <a:r>
              <a:rPr sz="2800"/>
              <a:t>Carry sensory or motor information or a combination and function in parasympathetic nervous system.</a:t>
            </a:r>
            <a:endParaRPr sz="2800"/>
          </a:p>
          <a:p>
            <a:r>
              <a:rPr sz="2800"/>
              <a:t>Cranial nerves I, II and VIII are purely sensory.</a:t>
            </a:r>
            <a:endParaRPr sz="2800"/>
          </a:p>
          <a:p>
            <a:r>
              <a:rPr sz="2800" dirty="0" err="1"/>
              <a:t>Cranial nerves III, IV, VI, XI and XII are motor (although also function for proprioception</a:t>
            </a:r>
            <a:r>
              <a:rPr sz="2800"/>
              <a:t>).</a:t>
            </a:r>
            <a:endParaRPr sz="2800"/>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charRg st="0" end="5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charRg st="58" end="15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charRg st="158" end="20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915">
                                            <p:txEl>
                                              <p:charRg st="208" end="30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Изображение 4"/>
          <p:cNvPicPr>
            <a:picLocks noChangeAspect="1"/>
          </p:cNvPicPr>
          <p:nvPr/>
        </p:nvPicPr>
        <p:blipFill>
          <a:blip r:embed="rId1"/>
          <a:stretch>
            <a:fillRect/>
          </a:stretch>
        </p:blipFill>
        <p:spPr>
          <a:xfrm>
            <a:off x="2644140" y="55880"/>
            <a:ext cx="4548505" cy="5680710"/>
          </a:xfrm>
          <a:prstGeom prst="rect">
            <a:avLst/>
          </a:prstGeom>
        </p:spPr>
      </p:pic>
      <p:sp>
        <p:nvSpPr>
          <p:cNvPr id="100" name="Текстовое поле 99"/>
          <p:cNvSpPr txBox="1"/>
          <p:nvPr/>
        </p:nvSpPr>
        <p:spPr>
          <a:xfrm>
            <a:off x="2099945" y="5907405"/>
            <a:ext cx="5337175" cy="706755"/>
          </a:xfrm>
          <a:prstGeom prst="rect">
            <a:avLst/>
          </a:prstGeom>
          <a:noFill/>
          <a:ln w="9525">
            <a:noFill/>
          </a:ln>
        </p:spPr>
        <p:txBody>
          <a:bodyPr wrap="square">
            <a:spAutoFit/>
          </a:bodyPr>
          <a:p>
            <a:pPr algn="ctr"/>
            <a:r>
              <a:rPr lang="en-US" sz="4000" b="1">
                <a:latin typeface="Times New Roman" panose="02020603050405020304" charset="0"/>
                <a:ea typeface="SimSun" panose="02010600030101010101" pitchFamily="2" charset="-122"/>
              </a:rPr>
              <a:t>Short Quiz</a:t>
            </a:r>
            <a:endParaRPr lang="en-US" altLang="en-US" sz="4000" b="1">
              <a:latin typeface="Times New Roman" panose="02020603050405020304" charset="0"/>
              <a:ea typeface="SimSun" panose="02010600030101010101"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Изображение 2"/>
          <p:cNvPicPr>
            <a:picLocks noChangeAspect="1"/>
          </p:cNvPicPr>
          <p:nvPr/>
        </p:nvPicPr>
        <p:blipFill>
          <a:blip r:embed="rId1"/>
          <a:stretch>
            <a:fillRect/>
          </a:stretch>
        </p:blipFill>
        <p:spPr>
          <a:xfrm>
            <a:off x="1912620" y="982980"/>
            <a:ext cx="5405120" cy="5639435"/>
          </a:xfrm>
          <a:prstGeom prst="rect">
            <a:avLst/>
          </a:prstGeom>
        </p:spPr>
      </p:pic>
      <p:sp>
        <p:nvSpPr>
          <p:cNvPr id="4" name="Текстовое поле 3"/>
          <p:cNvSpPr txBox="1"/>
          <p:nvPr/>
        </p:nvSpPr>
        <p:spPr>
          <a:xfrm>
            <a:off x="1698625" y="153035"/>
            <a:ext cx="6250305" cy="829945"/>
          </a:xfrm>
          <a:prstGeom prst="rect">
            <a:avLst/>
          </a:prstGeom>
          <a:noFill/>
        </p:spPr>
        <p:txBody>
          <a:bodyPr wrap="square" rtlCol="0" anchor="t">
            <a:spAutoFit/>
          </a:bodyPr>
          <a:p>
            <a:pPr algn="ctr"/>
            <a:r>
              <a:rPr lang="ru-RU" altLang="en-US" b="1"/>
              <a:t>Let's recall the main outputs of the cranial nerves</a:t>
            </a:r>
            <a:endParaRPr lang="ru-RU" altLang="en-US"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Изображение 8" descr="IMG_256"/>
          <p:cNvPicPr>
            <a:picLocks noChangeAspect="1"/>
          </p:cNvPicPr>
          <p:nvPr/>
        </p:nvPicPr>
        <p:blipFill>
          <a:blip r:embed="rId1"/>
          <a:stretch>
            <a:fillRect/>
          </a:stretch>
        </p:blipFill>
        <p:spPr>
          <a:xfrm>
            <a:off x="320040" y="446405"/>
            <a:ext cx="8743315" cy="584771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мещающий номер слайда 4"/>
          <p:cNvSpPr>
            <a:spLocks noGrp="1"/>
          </p:cNvSpPr>
          <p:nvPr>
            <p:ph type="sldNum" sz="quarter" idx="12"/>
          </p:nvPr>
        </p:nvSpPr>
        <p:spPr/>
        <p:txBody>
          <a:bodyPr/>
          <a:p>
            <a:pPr lvl="0"/>
            <a:r>
              <a:rPr dirty="0"/>
              <a:t>13-</a:t>
            </a:r>
            <a:fld id="{9A0DB2DC-4C9A-4742-B13C-FB6460FD3503}" type="slidenum">
              <a:rPr lang="en-US" sz="1400" dirty="0"/>
            </a:fld>
            <a:endParaRPr lang="en-US" sz="1400" dirty="0"/>
          </a:p>
        </p:txBody>
      </p:sp>
      <p:pic>
        <p:nvPicPr>
          <p:cNvPr id="7" name="Замещающее содержимое 6"/>
          <p:cNvPicPr>
            <a:picLocks noChangeAspect="1"/>
          </p:cNvPicPr>
          <p:nvPr>
            <p:ph idx="1"/>
          </p:nvPr>
        </p:nvPicPr>
        <p:blipFill>
          <a:blip r:embed="rId1"/>
          <a:stretch>
            <a:fillRect/>
          </a:stretch>
        </p:blipFill>
        <p:spPr>
          <a:xfrm>
            <a:off x="-71120" y="95885"/>
            <a:ext cx="9213850" cy="6479540"/>
          </a:xfrm>
          <a:prstGeom prst="rect">
            <a:avLst/>
          </a:prstGeom>
        </p:spPr>
      </p:pic>
    </p:spTree>
  </p:cSld>
  <p:clrMapOvr>
    <a:masterClrMapping/>
  </p:clrMapOvr>
  <p:transition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1038860"/>
          </a:xfrm>
        </p:spPr>
        <p:txBody>
          <a:bodyPr/>
          <a:p>
            <a:pPr>
              <a:lnSpc>
                <a:spcPct val="70000"/>
              </a:lnSpc>
            </a:pPr>
            <a:r>
              <a:rPr lang="ru-RU" altLang="en-US"/>
              <a:t> </a:t>
            </a:r>
            <a:r>
              <a:rPr lang="en-US" altLang="ru-RU" sz="3000" b="1"/>
              <a:t>C</a:t>
            </a:r>
            <a:r>
              <a:rPr lang="ru-RU" altLang="en-US" sz="3000" b="1"/>
              <a:t>orticonuclear tract </a:t>
            </a:r>
            <a:br>
              <a:rPr lang="ru-RU" altLang="en-US" sz="3000" b="1"/>
            </a:br>
            <a:r>
              <a:rPr lang="en-US" altLang="ru-RU" sz="3000" b="1"/>
              <a:t>(</a:t>
            </a:r>
            <a:r>
              <a:rPr lang="ru-RU" altLang="en-US" sz="3000" b="1"/>
              <a:t>motor pathway</a:t>
            </a:r>
            <a:r>
              <a:rPr lang="en-US" altLang="ru-RU" sz="3000" b="1"/>
              <a:t>)</a:t>
            </a:r>
            <a:endParaRPr lang="en-US" altLang="ru-RU" sz="3000" b="1"/>
          </a:p>
        </p:txBody>
      </p:sp>
      <p:pic>
        <p:nvPicPr>
          <p:cNvPr id="5" name="Замещающее содержимое 4"/>
          <p:cNvPicPr>
            <a:picLocks noChangeAspect="1"/>
          </p:cNvPicPr>
          <p:nvPr>
            <p:ph idx="1"/>
          </p:nvPr>
        </p:nvPicPr>
        <p:blipFill>
          <a:blip r:embed="rId1"/>
          <a:stretch>
            <a:fillRect/>
          </a:stretch>
        </p:blipFill>
        <p:spPr>
          <a:xfrm>
            <a:off x="635635" y="1488440"/>
            <a:ext cx="3098165" cy="4756785"/>
          </a:xfrm>
          <a:prstGeom prst="rect">
            <a:avLst/>
          </a:prstGeom>
        </p:spPr>
      </p:pic>
      <p:sp>
        <p:nvSpPr>
          <p:cNvPr id="6" name="Текстовое поле 5"/>
          <p:cNvSpPr txBox="1"/>
          <p:nvPr/>
        </p:nvSpPr>
        <p:spPr>
          <a:xfrm>
            <a:off x="4305300" y="1488440"/>
            <a:ext cx="4285615" cy="5262245"/>
          </a:xfrm>
          <a:prstGeom prst="rect">
            <a:avLst/>
          </a:prstGeom>
          <a:noFill/>
        </p:spPr>
        <p:txBody>
          <a:bodyPr wrap="square" rtlCol="0" anchor="t">
            <a:spAutoFit/>
          </a:bodyPr>
          <a:p>
            <a:pPr algn="ctr"/>
            <a:r>
              <a:rPr lang="ru-RU" altLang="en-US" b="1"/>
              <a:t> </a:t>
            </a:r>
            <a:r>
              <a:rPr lang="en-US" altLang="ru-RU" b="1"/>
              <a:t>I motor neuron</a:t>
            </a:r>
            <a:r>
              <a:rPr lang="en-US" altLang="ru-RU"/>
              <a:t>-</a:t>
            </a:r>
            <a:r>
              <a:rPr lang="ru-RU" altLang="en-US"/>
              <a:t>The lower part of the anterior central gyrus</a:t>
            </a:r>
            <a:endParaRPr lang="ru-RU" altLang="en-US"/>
          </a:p>
          <a:p>
            <a:pPr algn="ctr"/>
            <a:endParaRPr lang="en-US" altLang="ru-RU"/>
          </a:p>
          <a:p>
            <a:pPr algn="ctr"/>
            <a:r>
              <a:rPr lang="en-US" altLang="ru-RU"/>
              <a:t>Corona radiata</a:t>
            </a:r>
            <a:endParaRPr lang="en-US" altLang="ru-RU"/>
          </a:p>
          <a:p>
            <a:pPr algn="ctr"/>
            <a:endParaRPr lang="en-US" altLang="ru-RU"/>
          </a:p>
          <a:p>
            <a:pPr algn="ctr"/>
            <a:r>
              <a:rPr lang="en-US" altLang="ru-RU"/>
              <a:t>Genu of the internal capsule</a:t>
            </a:r>
            <a:endParaRPr lang="en-US" altLang="ru-RU"/>
          </a:p>
          <a:p>
            <a:pPr algn="ctr"/>
            <a:endParaRPr lang="en-US" altLang="ru-RU"/>
          </a:p>
          <a:p>
            <a:pPr algn="ctr"/>
            <a:r>
              <a:rPr lang="en-US" altLang="ru-RU"/>
              <a:t>Cerebral peduncles</a:t>
            </a:r>
            <a:endParaRPr lang="en-US" altLang="ru-RU"/>
          </a:p>
          <a:p>
            <a:pPr algn="ctr"/>
            <a:endParaRPr lang="en-US" altLang="ru-RU"/>
          </a:p>
          <a:p>
            <a:pPr algn="ctr"/>
            <a:r>
              <a:rPr lang="en-US" altLang="ru-RU" b="1"/>
              <a:t>II motor neuron</a:t>
            </a:r>
            <a:r>
              <a:rPr lang="en-US" altLang="ru-RU"/>
              <a:t> (brainstem nucleas)</a:t>
            </a:r>
            <a:endParaRPr lang="en-US" altLang="ru-RU"/>
          </a:p>
          <a:p>
            <a:pPr algn="ctr"/>
            <a:endParaRPr lang="en-US" altLang="ru-RU"/>
          </a:p>
          <a:p>
            <a:pPr algn="ctr"/>
            <a:r>
              <a:rPr lang="en-US" altLang="ru-RU"/>
              <a:t>Muscles</a:t>
            </a:r>
            <a:endParaRPr lang="en-US" altLang="ru-RU"/>
          </a:p>
          <a:p>
            <a:endParaRPr lang="en-US" altLang="ru-RU"/>
          </a:p>
        </p:txBody>
      </p:sp>
      <p:sp>
        <p:nvSpPr>
          <p:cNvPr id="7" name="Стрелка вниз 6"/>
          <p:cNvSpPr/>
          <p:nvPr/>
        </p:nvSpPr>
        <p:spPr>
          <a:xfrm>
            <a:off x="6296025" y="2294255"/>
            <a:ext cx="304800" cy="307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0" name="Стрелка вниз 9"/>
          <p:cNvSpPr/>
          <p:nvPr/>
        </p:nvSpPr>
        <p:spPr>
          <a:xfrm>
            <a:off x="6296025" y="3004820"/>
            <a:ext cx="304800" cy="307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1" name="Стрелка вниз 10"/>
          <p:cNvSpPr/>
          <p:nvPr/>
        </p:nvSpPr>
        <p:spPr>
          <a:xfrm>
            <a:off x="6295390" y="3893820"/>
            <a:ext cx="304800" cy="307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2" name="Стрелка вниз 11"/>
          <p:cNvSpPr/>
          <p:nvPr/>
        </p:nvSpPr>
        <p:spPr>
          <a:xfrm>
            <a:off x="6296025" y="4511040"/>
            <a:ext cx="304800" cy="307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3" name="Стрелка вниз 12"/>
          <p:cNvSpPr/>
          <p:nvPr/>
        </p:nvSpPr>
        <p:spPr>
          <a:xfrm>
            <a:off x="6295390" y="5567045"/>
            <a:ext cx="304800" cy="307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transition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en-US" altLang="ru-RU"/>
              <a:t>Sensory pathways of cranial nerves</a:t>
            </a:r>
            <a:endParaRPr lang="en-US" altLang="ru-RU"/>
          </a:p>
        </p:txBody>
      </p:sp>
      <p:pic>
        <p:nvPicPr>
          <p:cNvPr id="5" name="Замещающее содержимое 4"/>
          <p:cNvPicPr>
            <a:picLocks noChangeAspect="1"/>
          </p:cNvPicPr>
          <p:nvPr>
            <p:ph idx="1"/>
          </p:nvPr>
        </p:nvPicPr>
        <p:blipFill>
          <a:blip r:embed="rId1"/>
          <a:stretch>
            <a:fillRect/>
          </a:stretch>
        </p:blipFill>
        <p:spPr>
          <a:xfrm>
            <a:off x="266700" y="1501775"/>
            <a:ext cx="3789680" cy="5358130"/>
          </a:xfrm>
          <a:prstGeom prst="rect">
            <a:avLst/>
          </a:prstGeom>
        </p:spPr>
      </p:pic>
      <p:sp>
        <p:nvSpPr>
          <p:cNvPr id="100" name="Текстовое поле 99"/>
          <p:cNvSpPr txBox="1"/>
          <p:nvPr/>
        </p:nvSpPr>
        <p:spPr>
          <a:xfrm>
            <a:off x="4248785" y="1721803"/>
            <a:ext cx="5080000" cy="4523105"/>
          </a:xfrm>
          <a:prstGeom prst="rect">
            <a:avLst/>
          </a:prstGeom>
          <a:noFill/>
          <a:ln w="9525">
            <a:noFill/>
          </a:ln>
        </p:spPr>
        <p:txBody>
          <a:bodyPr>
            <a:spAutoFit/>
          </a:bodyPr>
          <a:p>
            <a:pPr algn="ctr"/>
            <a:r>
              <a:rPr lang="en-US">
                <a:latin typeface="Times New Roman" panose="02020603050405020304" charset="0"/>
                <a:ea typeface="SimSun" panose="02010600030101010101" pitchFamily="2" charset="-122"/>
              </a:rPr>
              <a:t>Receptor</a:t>
            </a:r>
            <a:endParaRPr lang="en-US">
              <a:latin typeface="Times New Roman" panose="02020603050405020304" charset="0"/>
              <a:ea typeface="SimSun" panose="02010600030101010101" pitchFamily="2" charset="-122"/>
            </a:endParaRPr>
          </a:p>
          <a:p>
            <a:pPr algn="ctr"/>
            <a:endParaRPr lang="en-US"/>
          </a:p>
          <a:p>
            <a:pPr algn="ctr"/>
            <a:r>
              <a:rPr lang="en-US" b="1"/>
              <a:t>I neuron-</a:t>
            </a:r>
            <a:r>
              <a:rPr lang="en-US"/>
              <a:t> Ganglion</a:t>
            </a:r>
            <a:endParaRPr lang="en-US"/>
          </a:p>
          <a:p>
            <a:pPr algn="ctr"/>
            <a:endParaRPr lang="en-US"/>
          </a:p>
          <a:p>
            <a:pPr algn="ctr"/>
            <a:r>
              <a:rPr lang="en-US" b="1"/>
              <a:t>II neuron</a:t>
            </a:r>
            <a:r>
              <a:rPr lang="en-US"/>
              <a:t> brainstem nucleas</a:t>
            </a:r>
            <a:endParaRPr lang="en-US"/>
          </a:p>
          <a:p>
            <a:pPr algn="ctr"/>
            <a:endParaRPr lang="en-US"/>
          </a:p>
          <a:p>
            <a:pPr algn="ctr"/>
            <a:r>
              <a:rPr lang="en-US" b="1"/>
              <a:t>III neuron</a:t>
            </a:r>
            <a:r>
              <a:rPr lang="en-US"/>
              <a:t>- thalamus</a:t>
            </a:r>
            <a:endParaRPr lang="en-US"/>
          </a:p>
          <a:p>
            <a:pPr algn="ctr"/>
            <a:endParaRPr lang="en-US"/>
          </a:p>
          <a:p>
            <a:pPr algn="ctr"/>
            <a:r>
              <a:rPr lang="en-US"/>
              <a:t>Posterior 1/3 of posterior genu of the internal capsule</a:t>
            </a:r>
            <a:endParaRPr lang="en-US"/>
          </a:p>
          <a:p>
            <a:pPr algn="ctr"/>
            <a:endParaRPr lang="en-US"/>
          </a:p>
          <a:p>
            <a:pPr algn="ctr"/>
            <a:r>
              <a:rPr lang="en-US"/>
              <a:t>Lower part of posterior central gyrus  </a:t>
            </a:r>
            <a:endParaRPr lang="en-US"/>
          </a:p>
        </p:txBody>
      </p:sp>
      <p:sp>
        <p:nvSpPr>
          <p:cNvPr id="6" name="Стрелка вниз 5"/>
          <p:cNvSpPr/>
          <p:nvPr/>
        </p:nvSpPr>
        <p:spPr>
          <a:xfrm>
            <a:off x="6705600" y="21336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7" name="Стрелка вниз 6"/>
          <p:cNvSpPr/>
          <p:nvPr/>
        </p:nvSpPr>
        <p:spPr>
          <a:xfrm>
            <a:off x="6674485" y="2844165"/>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8" name="Стрелка вниз 7"/>
          <p:cNvSpPr/>
          <p:nvPr/>
        </p:nvSpPr>
        <p:spPr>
          <a:xfrm>
            <a:off x="6674485" y="364109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9" name="Стрелка вниз 8"/>
          <p:cNvSpPr/>
          <p:nvPr/>
        </p:nvSpPr>
        <p:spPr>
          <a:xfrm>
            <a:off x="6674485" y="4435475"/>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0" name="Стрелка вниз 9"/>
          <p:cNvSpPr/>
          <p:nvPr/>
        </p:nvSpPr>
        <p:spPr>
          <a:xfrm>
            <a:off x="6705600" y="5408295"/>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transition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8229600" cy="662305"/>
          </a:xfrm>
        </p:spPr>
        <p:txBody>
          <a:bodyPr/>
          <a:p>
            <a:r>
              <a:rPr lang="en-US" altLang="en-US" sz="3600"/>
              <a:t>The main functions of the cranial nerves</a:t>
            </a:r>
            <a:endParaRPr lang="en-US" altLang="en-US" sz="3600"/>
          </a:p>
        </p:txBody>
      </p:sp>
      <p:sp>
        <p:nvSpPr>
          <p:cNvPr id="3" name="Замещающее содержимое 2"/>
          <p:cNvSpPr>
            <a:spLocks noGrp="1"/>
          </p:cNvSpPr>
          <p:nvPr>
            <p:ph idx="1"/>
          </p:nvPr>
        </p:nvSpPr>
        <p:spPr>
          <a:xfrm>
            <a:off x="384175" y="1327150"/>
            <a:ext cx="8375650" cy="5071110"/>
          </a:xfrm>
        </p:spPr>
        <p:txBody>
          <a:bodyPr/>
          <a:p>
            <a:pPr marL="457200" indent="-457200" eaLnBrk="0" hangingPunct="0">
              <a:buAutoNum type="arabicPeriod"/>
            </a:pPr>
            <a:r>
              <a:rPr sz="2000" b="1">
                <a:solidFill>
                  <a:srgbClr val="000000"/>
                </a:solidFill>
                <a:latin typeface="Arial" panose="020B0604020202020204" pitchFamily="34" charset="0"/>
                <a:cs typeface="Times New Roman" panose="02020603050405020304" charset="0"/>
                <a:sym typeface="+mn-ea"/>
              </a:rPr>
              <a:t>Olfactory- </a:t>
            </a:r>
            <a:r>
              <a:rPr sz="2000">
                <a:solidFill>
                  <a:srgbClr val="000000"/>
                </a:solidFill>
                <a:latin typeface="Arial" panose="020B0604020202020204" pitchFamily="34" charset="0"/>
                <a:cs typeface="Times New Roman" panose="02020603050405020304" charset="0"/>
                <a:sym typeface="+mn-ea"/>
              </a:rPr>
              <a:t>smell</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a:solidFill>
                  <a:srgbClr val="000000"/>
                </a:solidFill>
                <a:latin typeface="Arial" panose="020B0604020202020204" pitchFamily="34" charset="0"/>
                <a:cs typeface="Times New Roman" panose="02020603050405020304" charset="0"/>
                <a:sym typeface="+mn-ea"/>
              </a:rPr>
              <a:t>Optic- </a:t>
            </a:r>
            <a:r>
              <a:rPr sz="2000">
                <a:solidFill>
                  <a:srgbClr val="000000"/>
                </a:solidFill>
                <a:latin typeface="Arial" panose="020B0604020202020204" pitchFamily="34" charset="0"/>
                <a:cs typeface="Times New Roman" panose="02020603050405020304" charset="0"/>
                <a:sym typeface="+mn-ea"/>
              </a:rPr>
              <a:t>vision</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Oculomotor</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4 of the 6 extrinsic eye muscles </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Trochlear</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extrinsic eye muscles</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Trigeminal</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sensory fibers to the face and motor fibers to the chewing muscles</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Abducens</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controls eye muscles that turn the eye laterally</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a:solidFill>
                  <a:srgbClr val="000000"/>
                </a:solidFill>
                <a:latin typeface="Arial" panose="020B0604020202020204" pitchFamily="34" charset="0"/>
                <a:cs typeface="Times New Roman" panose="02020603050405020304" charset="0"/>
                <a:sym typeface="+mn-ea"/>
              </a:rPr>
              <a:t>Facial- </a:t>
            </a:r>
            <a:r>
              <a:rPr sz="2000">
                <a:solidFill>
                  <a:srgbClr val="000000"/>
                </a:solidFill>
                <a:latin typeface="Arial" panose="020B0604020202020204" pitchFamily="34" charset="0"/>
                <a:cs typeface="Times New Roman" panose="02020603050405020304" charset="0"/>
                <a:sym typeface="+mn-ea"/>
              </a:rPr>
              <a:t>facial expression</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Vestibulocochlear</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hearing and balance</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Glosopharyngeal</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tongue and pharynx</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a:solidFill>
                  <a:srgbClr val="000000"/>
                </a:solidFill>
                <a:latin typeface="Arial" panose="020B0604020202020204" pitchFamily="34" charset="0"/>
                <a:cs typeface="Times New Roman" panose="02020603050405020304" charset="0"/>
                <a:sym typeface="+mn-ea"/>
              </a:rPr>
              <a:t>Vagus- </a:t>
            </a:r>
            <a:r>
              <a:rPr sz="2000" err="1">
                <a:solidFill>
                  <a:srgbClr val="000000"/>
                </a:solidFill>
                <a:latin typeface="Arial" panose="020B0604020202020204" pitchFamily="34" charset="0"/>
                <a:cs typeface="Times New Roman" panose="02020603050405020304" charset="0"/>
                <a:sym typeface="+mn-ea"/>
              </a:rPr>
              <a:t>from medulla- acetylcholine</a:t>
            </a:r>
            <a:r>
              <a:rPr sz="2000">
                <a:solidFill>
                  <a:srgbClr val="000000"/>
                </a:solidFill>
                <a:latin typeface="Arial" panose="020B0604020202020204" pitchFamily="34" charset="0"/>
                <a:cs typeface="Times New Roman" panose="02020603050405020304" charset="0"/>
                <a:sym typeface="+mn-ea"/>
              </a:rPr>
              <a:t> slows heart &amp; breathing</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a:solidFill>
                  <a:srgbClr val="000000"/>
                </a:solidFill>
                <a:latin typeface="Arial" panose="020B0604020202020204" pitchFamily="34" charset="0"/>
                <a:cs typeface="Times New Roman" panose="02020603050405020304" charset="0"/>
                <a:sym typeface="+mn-ea"/>
              </a:rPr>
              <a:t>Accessory- </a:t>
            </a:r>
            <a:r>
              <a:rPr sz="2000" err="1">
                <a:solidFill>
                  <a:srgbClr val="000000"/>
                </a:solidFill>
                <a:latin typeface="Arial" panose="020B0604020202020204" pitchFamily="34" charset="0"/>
                <a:cs typeface="Times New Roman" panose="02020603050405020304" charset="0"/>
                <a:sym typeface="+mn-ea"/>
              </a:rPr>
              <a:t>accessory part of vagus</a:t>
            </a:r>
            <a:r>
              <a:rPr sz="2000">
                <a:solidFill>
                  <a:srgbClr val="000000"/>
                </a:solidFill>
                <a:latin typeface="Arial" panose="020B0604020202020204" pitchFamily="34" charset="0"/>
                <a:cs typeface="Times New Roman" panose="02020603050405020304" charset="0"/>
                <a:sym typeface="+mn-ea"/>
              </a:rPr>
              <a:t> nerve</a:t>
            </a:r>
            <a:endParaRPr sz="2000">
              <a:solidFill>
                <a:srgbClr val="000000"/>
              </a:solidFill>
              <a:latin typeface="Arial" panose="020B0604020202020204" pitchFamily="34" charset="0"/>
              <a:cs typeface="Times New Roman" panose="02020603050405020304" charset="0"/>
            </a:endParaRPr>
          </a:p>
          <a:p>
            <a:pPr marL="457200" indent="-457200" eaLnBrk="0" hangingPunct="0">
              <a:buAutoNum type="arabicPeriod"/>
            </a:pPr>
            <a:r>
              <a:rPr sz="2000" b="1" err="1">
                <a:solidFill>
                  <a:srgbClr val="000000"/>
                </a:solidFill>
                <a:latin typeface="Arial" panose="020B0604020202020204" pitchFamily="34" charset="0"/>
                <a:cs typeface="Times New Roman" panose="02020603050405020304" charset="0"/>
                <a:sym typeface="+mn-ea"/>
              </a:rPr>
              <a:t>Hypoglossal</a:t>
            </a:r>
            <a:r>
              <a:rPr sz="2000" b="1">
                <a:solidFill>
                  <a:srgbClr val="000000"/>
                </a:solidFill>
                <a:latin typeface="Arial" panose="020B0604020202020204" pitchFamily="34" charset="0"/>
                <a:cs typeface="Times New Roman" panose="02020603050405020304" charset="0"/>
                <a:sym typeface="+mn-ea"/>
              </a:rPr>
              <a:t>- </a:t>
            </a:r>
            <a:r>
              <a:rPr sz="2000">
                <a:solidFill>
                  <a:srgbClr val="000000"/>
                </a:solidFill>
                <a:latin typeface="Arial" panose="020B0604020202020204" pitchFamily="34" charset="0"/>
                <a:cs typeface="Times New Roman" panose="02020603050405020304" charset="0"/>
                <a:sym typeface="+mn-ea"/>
              </a:rPr>
              <a:t>moves muscles under tongue</a:t>
            </a:r>
            <a:endParaRPr lang="ru-RU" altLang="en-US" sz="2000">
              <a:solidFill>
                <a:srgbClr val="000000"/>
              </a:solidFill>
              <a:latin typeface="Arial" panose="020B0604020202020204" pitchFamily="34" charset="0"/>
              <a:cs typeface="Times New Roman" panose="02020603050405020304" charset="0"/>
              <a:sym typeface="+mn-ea"/>
            </a:endParaRPr>
          </a:p>
        </p:txBody>
      </p:sp>
    </p:spTree>
  </p:cSld>
  <p:clrMapOvr>
    <a:masterClrMapping/>
  </p:clrMapOvr>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12871</Words>
  <Application>WPS Presentation</Application>
  <PresentationFormat>On-screen Show</PresentationFormat>
  <Paragraphs>432</Paragraphs>
  <Slides>59</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21</vt:i4>
      </vt:variant>
      <vt:variant>
        <vt:lpstr>幻灯片标题</vt:lpstr>
      </vt:variant>
      <vt:variant>
        <vt:i4>59</vt:i4>
      </vt:variant>
    </vt:vector>
  </HeadingPairs>
  <TitlesOfParts>
    <vt:vector size="90" baseType="lpstr">
      <vt:lpstr>Arial</vt:lpstr>
      <vt:lpstr>SimSun</vt:lpstr>
      <vt:lpstr>Wingdings</vt:lpstr>
      <vt:lpstr>Times New Roman</vt:lpstr>
      <vt:lpstr>Times</vt:lpstr>
      <vt:lpstr>Microsoft YaHei</vt:lpstr>
      <vt:lpstr/>
      <vt:lpstr>Arial Unicode MS</vt:lpstr>
      <vt:lpstr>Georgia</vt:lpstr>
      <vt:lpstr>1_Default Design</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Nervous System:  Cranial Nerves</vt:lpstr>
      <vt:lpstr>Cranial Nerves</vt:lpstr>
      <vt:lpstr>Cranial Nerves</vt:lpstr>
      <vt:lpstr>Mnemonic Aids for Cranial Nerves</vt:lpstr>
      <vt:lpstr>Mnemonic Aids for Sensory and /or Motor Functions of Cranial Nerves</vt:lpstr>
      <vt:lpstr>PowerPoint 演示文稿</vt:lpstr>
      <vt:lpstr> Corticonuclear tract  (motor pathway)</vt:lpstr>
      <vt:lpstr>Sensory pathways of cranial nerves</vt:lpstr>
      <vt:lpstr>The main functions of the cranial nerves</vt:lpstr>
      <vt:lpstr>I. Olfactory Nerve</vt:lpstr>
      <vt:lpstr> I. Olfactory Nerve </vt:lpstr>
      <vt:lpstr>I. Olfactory Nerve</vt:lpstr>
      <vt:lpstr>The pathway can be summarized as follows:</vt:lpstr>
      <vt:lpstr>Olfactory testing</vt:lpstr>
      <vt:lpstr>Nota bene! ( Pay special attention)</vt:lpstr>
      <vt:lpstr>Effect of Damage</vt:lpstr>
      <vt:lpstr>II Optic Nerve</vt:lpstr>
      <vt:lpstr>II Optic Nerve </vt:lpstr>
      <vt:lpstr>II Optic Nerve</vt:lpstr>
      <vt:lpstr>It can be subdivided into four main parts:</vt:lpstr>
      <vt:lpstr>Clinical Test</vt:lpstr>
      <vt:lpstr>Effect of Damage</vt:lpstr>
      <vt:lpstr>III Oculomotor Nerve</vt:lpstr>
      <vt:lpstr> III Oculomotor Nerve </vt:lpstr>
      <vt:lpstr>Effect of Damage</vt:lpstr>
      <vt:lpstr>Clinical Test </vt:lpstr>
      <vt:lpstr>IV. Trochlear Nerve </vt:lpstr>
      <vt:lpstr> IV. Trochlear Nerve  </vt:lpstr>
      <vt:lpstr>Effect of Damage </vt:lpstr>
      <vt:lpstr>Clinical Test</vt:lpstr>
      <vt:lpstr>V. Trigeminal Nerve </vt:lpstr>
      <vt:lpstr>V. Trigeminal Nerve  </vt:lpstr>
      <vt:lpstr>PowerPoint 演示文稿</vt:lpstr>
      <vt:lpstr>VI. Abducens Nerve</vt:lpstr>
      <vt:lpstr>Effect of Damage</vt:lpstr>
      <vt:lpstr>VII. Facial Nerve</vt:lpstr>
      <vt:lpstr>Five prominent branches:</vt:lpstr>
      <vt:lpstr>Effect of Damage</vt:lpstr>
      <vt:lpstr>VIII. Vestibulocochlear Nerve</vt:lpstr>
      <vt:lpstr>VIII. Vestibulocochlear Nerve </vt:lpstr>
      <vt:lpstr>Effect of Damage</vt:lpstr>
      <vt:lpstr>IX. Glossopharyngeal Nerve </vt:lpstr>
      <vt:lpstr> IX. Glossopharyngeal Nerve  </vt:lpstr>
      <vt:lpstr>Effect of Damage </vt:lpstr>
      <vt:lpstr>X. Vagus Nerve </vt:lpstr>
      <vt:lpstr>Function</vt:lpstr>
      <vt:lpstr>Sensory axon</vt:lpstr>
      <vt:lpstr>Motor axons</vt:lpstr>
      <vt:lpstr>Effect of Damage</vt:lpstr>
      <vt:lpstr>XI. Accessory Nerve</vt:lpstr>
      <vt:lpstr> XI. Accessory Nerve </vt:lpstr>
      <vt:lpstr>Effect of Damage</vt:lpstr>
      <vt:lpstr>XII. Hypoglossal Nerve </vt:lpstr>
      <vt:lpstr> XII. Hypoglossal Nerve  </vt:lpstr>
      <vt:lpstr>Effect of Damage</vt:lpstr>
      <vt:lpstr>Points to Remember</vt:lpstr>
      <vt:lpstr>PowerPoint 演示文稿</vt:lpstr>
      <vt:lpstr>PowerPoint 演示文稿</vt:lpstr>
      <vt:lpstr>PowerPoint 演示文稿</vt:lpstr>
    </vt:vector>
  </TitlesOfParts>
  <Company>UWO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and Cranial Nerves</dc:title>
  <dc:creator>D. Dilkes</dc:creator>
  <cp:lastModifiedBy>Asus</cp:lastModifiedBy>
  <cp:revision>87</cp:revision>
  <dcterms:created xsi:type="dcterms:W3CDTF">2001-12-30T16:43:00Z</dcterms:created>
  <dcterms:modified xsi:type="dcterms:W3CDTF">2020-09-22T08:50:27Z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1049-11.2.0.9669</vt:lpwstr>
  </property>
</Properties>
</file>